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9" r:id="rId2"/>
    <p:sldId id="257" r:id="rId3"/>
    <p:sldId id="263" r:id="rId4"/>
    <p:sldId id="356" r:id="rId5"/>
    <p:sldId id="296" r:id="rId6"/>
    <p:sldId id="404" r:id="rId7"/>
    <p:sldId id="402" r:id="rId8"/>
    <p:sldId id="407" r:id="rId9"/>
    <p:sldId id="285" r:id="rId10"/>
    <p:sldId id="410" r:id="rId11"/>
    <p:sldId id="403" r:id="rId12"/>
    <p:sldId id="408" r:id="rId13"/>
    <p:sldId id="409" r:id="rId14"/>
    <p:sldId id="286" r:id="rId15"/>
    <p:sldId id="401" r:id="rId16"/>
    <p:sldId id="411" r:id="rId17"/>
    <p:sldId id="405" r:id="rId18"/>
    <p:sldId id="260"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C50C0F9-8230-4330-9CD9-590FBB7C9F9D}" type="datetimeFigureOut">
              <a:rPr lang="en-GB" smtClean="0"/>
              <a:t>13/06/2023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E76FCFE-CEB6-40CC-A7C5-A6DDC2ABA53B}" type="slidenum">
              <a:rPr lang="en-GB" smtClean="0"/>
              <a:t>‹#›</a:t>
            </a:fld>
            <a:endParaRPr lang="en-GB"/>
          </a:p>
        </p:txBody>
      </p:sp>
    </p:spTree>
    <p:extLst>
      <p:ext uri="{BB962C8B-B14F-4D97-AF65-F5344CB8AC3E}">
        <p14:creationId xmlns:p14="http://schemas.microsoft.com/office/powerpoint/2010/main" val="4929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2E6B-4554-AA4C-DA71-59576E84A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DE991A-E030-E160-0A56-C0305496A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0C3181-19EB-01A2-9E48-30947D82187E}"/>
              </a:ext>
            </a:extLst>
          </p:cNvPr>
          <p:cNvSpPr>
            <a:spLocks noGrp="1"/>
          </p:cNvSpPr>
          <p:nvPr>
            <p:ph type="dt" sz="half" idx="10"/>
          </p:nvPr>
        </p:nvSpPr>
        <p:spPr/>
        <p:txBody>
          <a:bodyPr/>
          <a:lstStyle/>
          <a:p>
            <a:fld id="{2AA69718-79FE-4F24-A7FB-91FB3CCF82B5}" type="datetime1">
              <a:rPr lang="en-GB" smtClean="0"/>
              <a:t>13/06/2023</a:t>
            </a:fld>
            <a:endParaRPr lang="en-GB"/>
          </a:p>
        </p:txBody>
      </p:sp>
      <p:sp>
        <p:nvSpPr>
          <p:cNvPr id="5" name="Footer Placeholder 4">
            <a:extLst>
              <a:ext uri="{FF2B5EF4-FFF2-40B4-BE49-F238E27FC236}">
                <a16:creationId xmlns:a16="http://schemas.microsoft.com/office/drawing/2014/main" id="{0692407A-D937-85DF-D0FC-A1BC69C787FC}"/>
              </a:ext>
            </a:extLst>
          </p:cNvPr>
          <p:cNvSpPr>
            <a:spLocks noGrp="1"/>
          </p:cNvSpPr>
          <p:nvPr>
            <p:ph type="ftr" sz="quarter" idx="11"/>
          </p:nvPr>
        </p:nvSpPr>
        <p:spPr/>
        <p:txBody>
          <a:bodyPr/>
          <a:lstStyle/>
          <a:p>
            <a:r>
              <a:rPr lang="en-US"/>
              <a:t>Substituted Parenting report launch 7.6.2023</a:t>
            </a:r>
            <a:endParaRPr lang="en-GB"/>
          </a:p>
        </p:txBody>
      </p:sp>
      <p:sp>
        <p:nvSpPr>
          <p:cNvPr id="6" name="Slide Number Placeholder 5">
            <a:extLst>
              <a:ext uri="{FF2B5EF4-FFF2-40B4-BE49-F238E27FC236}">
                <a16:creationId xmlns:a16="http://schemas.microsoft.com/office/drawing/2014/main" id="{5E7834B3-302D-EC34-9C9F-4C96B378F9DE}"/>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302005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C3BB-20D2-54F2-8BFC-6F1F12B130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2161EE-1126-9B5D-54A9-591A8C495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5BFEF-64A7-9DE4-8D22-7687376C7F05}"/>
              </a:ext>
            </a:extLst>
          </p:cNvPr>
          <p:cNvSpPr>
            <a:spLocks noGrp="1"/>
          </p:cNvSpPr>
          <p:nvPr>
            <p:ph type="dt" sz="half" idx="10"/>
          </p:nvPr>
        </p:nvSpPr>
        <p:spPr/>
        <p:txBody>
          <a:bodyPr/>
          <a:lstStyle/>
          <a:p>
            <a:fld id="{ABBCDC8C-2C07-4614-B3D8-EF02E012E610}" type="datetime1">
              <a:rPr lang="en-GB" smtClean="0"/>
              <a:t>13/06/2023</a:t>
            </a:fld>
            <a:endParaRPr lang="en-GB"/>
          </a:p>
        </p:txBody>
      </p:sp>
      <p:sp>
        <p:nvSpPr>
          <p:cNvPr id="5" name="Footer Placeholder 4">
            <a:extLst>
              <a:ext uri="{FF2B5EF4-FFF2-40B4-BE49-F238E27FC236}">
                <a16:creationId xmlns:a16="http://schemas.microsoft.com/office/drawing/2014/main" id="{298C28FD-1998-7598-419E-8A3282355724}"/>
              </a:ext>
            </a:extLst>
          </p:cNvPr>
          <p:cNvSpPr>
            <a:spLocks noGrp="1"/>
          </p:cNvSpPr>
          <p:nvPr>
            <p:ph type="ftr" sz="quarter" idx="11"/>
          </p:nvPr>
        </p:nvSpPr>
        <p:spPr/>
        <p:txBody>
          <a:bodyPr/>
          <a:lstStyle/>
          <a:p>
            <a:r>
              <a:rPr lang="en-US"/>
              <a:t>Substituted Parenting report launch 7.6.2023</a:t>
            </a:r>
            <a:endParaRPr lang="en-GB"/>
          </a:p>
        </p:txBody>
      </p:sp>
      <p:sp>
        <p:nvSpPr>
          <p:cNvPr id="6" name="Slide Number Placeholder 5">
            <a:extLst>
              <a:ext uri="{FF2B5EF4-FFF2-40B4-BE49-F238E27FC236}">
                <a16:creationId xmlns:a16="http://schemas.microsoft.com/office/drawing/2014/main" id="{D46DC7EF-9067-0DED-0AA7-601E7ED0062A}"/>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61242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0F97C-DB2C-FD67-451C-4C1FBA1F31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CE1695-2C2E-C5CF-7860-7E95CF02C5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518E25-4222-79E2-6B80-CB6E0C1FE14A}"/>
              </a:ext>
            </a:extLst>
          </p:cNvPr>
          <p:cNvSpPr>
            <a:spLocks noGrp="1"/>
          </p:cNvSpPr>
          <p:nvPr>
            <p:ph type="dt" sz="half" idx="10"/>
          </p:nvPr>
        </p:nvSpPr>
        <p:spPr/>
        <p:txBody>
          <a:bodyPr/>
          <a:lstStyle/>
          <a:p>
            <a:fld id="{4810A03F-65AA-4E09-8FD6-8C63C8656A9A}" type="datetime1">
              <a:rPr lang="en-GB" smtClean="0"/>
              <a:t>13/06/2023</a:t>
            </a:fld>
            <a:endParaRPr lang="en-GB"/>
          </a:p>
        </p:txBody>
      </p:sp>
      <p:sp>
        <p:nvSpPr>
          <p:cNvPr id="5" name="Footer Placeholder 4">
            <a:extLst>
              <a:ext uri="{FF2B5EF4-FFF2-40B4-BE49-F238E27FC236}">
                <a16:creationId xmlns:a16="http://schemas.microsoft.com/office/drawing/2014/main" id="{A4A69BA0-33E9-4EEE-9C35-BD21D8034EEA}"/>
              </a:ext>
            </a:extLst>
          </p:cNvPr>
          <p:cNvSpPr>
            <a:spLocks noGrp="1"/>
          </p:cNvSpPr>
          <p:nvPr>
            <p:ph type="ftr" sz="quarter" idx="11"/>
          </p:nvPr>
        </p:nvSpPr>
        <p:spPr/>
        <p:txBody>
          <a:bodyPr/>
          <a:lstStyle/>
          <a:p>
            <a:r>
              <a:rPr lang="en-US"/>
              <a:t>Substituted Parenting report launch 7.6.2023</a:t>
            </a:r>
            <a:endParaRPr lang="en-GB"/>
          </a:p>
        </p:txBody>
      </p:sp>
      <p:sp>
        <p:nvSpPr>
          <p:cNvPr id="6" name="Slide Number Placeholder 5">
            <a:extLst>
              <a:ext uri="{FF2B5EF4-FFF2-40B4-BE49-F238E27FC236}">
                <a16:creationId xmlns:a16="http://schemas.microsoft.com/office/drawing/2014/main" id="{19160002-0B4D-2E1A-68CF-765A06E14952}"/>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02285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54E7-B7AD-6F83-D092-9B5C590319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EFDB10-4BB9-A499-C6A5-52FEB0302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F7727-7A7A-C95F-555F-0B4867EFD883}"/>
              </a:ext>
            </a:extLst>
          </p:cNvPr>
          <p:cNvSpPr>
            <a:spLocks noGrp="1"/>
          </p:cNvSpPr>
          <p:nvPr>
            <p:ph type="dt" sz="half" idx="10"/>
          </p:nvPr>
        </p:nvSpPr>
        <p:spPr/>
        <p:txBody>
          <a:bodyPr/>
          <a:lstStyle/>
          <a:p>
            <a:fld id="{921802B5-20BE-40CB-A111-013F8615E297}" type="datetime1">
              <a:rPr lang="en-GB" smtClean="0"/>
              <a:t>13/06/2023</a:t>
            </a:fld>
            <a:endParaRPr lang="en-GB"/>
          </a:p>
        </p:txBody>
      </p:sp>
      <p:sp>
        <p:nvSpPr>
          <p:cNvPr id="5" name="Footer Placeholder 4">
            <a:extLst>
              <a:ext uri="{FF2B5EF4-FFF2-40B4-BE49-F238E27FC236}">
                <a16:creationId xmlns:a16="http://schemas.microsoft.com/office/drawing/2014/main" id="{8B445580-FB97-4451-911E-64FD7369BCEC}"/>
              </a:ext>
            </a:extLst>
          </p:cNvPr>
          <p:cNvSpPr>
            <a:spLocks noGrp="1"/>
          </p:cNvSpPr>
          <p:nvPr>
            <p:ph type="ftr" sz="quarter" idx="11"/>
          </p:nvPr>
        </p:nvSpPr>
        <p:spPr/>
        <p:txBody>
          <a:bodyPr/>
          <a:lstStyle/>
          <a:p>
            <a:r>
              <a:rPr lang="en-US"/>
              <a:t>Substituted Parenting report launch 7.6.2023</a:t>
            </a:r>
            <a:endParaRPr lang="en-GB"/>
          </a:p>
        </p:txBody>
      </p:sp>
      <p:sp>
        <p:nvSpPr>
          <p:cNvPr id="6" name="Slide Number Placeholder 5">
            <a:extLst>
              <a:ext uri="{FF2B5EF4-FFF2-40B4-BE49-F238E27FC236}">
                <a16:creationId xmlns:a16="http://schemas.microsoft.com/office/drawing/2014/main" id="{6055AAEB-3328-89B8-9DBC-6FF85ABFECAC}"/>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83593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2573-6DA9-EC6A-6E0D-83E0DD097A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EBAB34-B208-41E9-98A2-28A2FBDFA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CD86C-1DF0-54EF-A81C-35E3D9388CD8}"/>
              </a:ext>
            </a:extLst>
          </p:cNvPr>
          <p:cNvSpPr>
            <a:spLocks noGrp="1"/>
          </p:cNvSpPr>
          <p:nvPr>
            <p:ph type="dt" sz="half" idx="10"/>
          </p:nvPr>
        </p:nvSpPr>
        <p:spPr/>
        <p:txBody>
          <a:bodyPr/>
          <a:lstStyle/>
          <a:p>
            <a:fld id="{DD378020-DAB8-4265-AF6E-603FD58ECA55}" type="datetime1">
              <a:rPr lang="en-GB" smtClean="0"/>
              <a:t>13/06/2023</a:t>
            </a:fld>
            <a:endParaRPr lang="en-GB"/>
          </a:p>
        </p:txBody>
      </p:sp>
      <p:sp>
        <p:nvSpPr>
          <p:cNvPr id="5" name="Footer Placeholder 4">
            <a:extLst>
              <a:ext uri="{FF2B5EF4-FFF2-40B4-BE49-F238E27FC236}">
                <a16:creationId xmlns:a16="http://schemas.microsoft.com/office/drawing/2014/main" id="{3930CE95-9514-BF7B-F145-16DD720A11B7}"/>
              </a:ext>
            </a:extLst>
          </p:cNvPr>
          <p:cNvSpPr>
            <a:spLocks noGrp="1"/>
          </p:cNvSpPr>
          <p:nvPr>
            <p:ph type="ftr" sz="quarter" idx="11"/>
          </p:nvPr>
        </p:nvSpPr>
        <p:spPr/>
        <p:txBody>
          <a:bodyPr/>
          <a:lstStyle/>
          <a:p>
            <a:r>
              <a:rPr lang="en-US"/>
              <a:t>Substituted Parenting report launch 7.6.2023</a:t>
            </a:r>
            <a:endParaRPr lang="en-GB"/>
          </a:p>
        </p:txBody>
      </p:sp>
      <p:sp>
        <p:nvSpPr>
          <p:cNvPr id="6" name="Slide Number Placeholder 5">
            <a:extLst>
              <a:ext uri="{FF2B5EF4-FFF2-40B4-BE49-F238E27FC236}">
                <a16:creationId xmlns:a16="http://schemas.microsoft.com/office/drawing/2014/main" id="{FBA914BE-72C8-57E2-403A-39098B4B7029}"/>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02469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51BE-F132-4AD8-F749-E21F2FEA25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1A6794-9BF1-999B-84B0-447511FD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60A9CD-30B7-692D-B25A-0F73F15B5E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374CD-DDA8-1489-2602-8B929D286EAE}"/>
              </a:ext>
            </a:extLst>
          </p:cNvPr>
          <p:cNvSpPr>
            <a:spLocks noGrp="1"/>
          </p:cNvSpPr>
          <p:nvPr>
            <p:ph type="dt" sz="half" idx="10"/>
          </p:nvPr>
        </p:nvSpPr>
        <p:spPr/>
        <p:txBody>
          <a:bodyPr/>
          <a:lstStyle/>
          <a:p>
            <a:fld id="{CDFEE8F8-5254-4A26-A727-35AF8F64574C}" type="datetime1">
              <a:rPr lang="en-GB" smtClean="0"/>
              <a:t>13/06/2023</a:t>
            </a:fld>
            <a:endParaRPr lang="en-GB"/>
          </a:p>
        </p:txBody>
      </p:sp>
      <p:sp>
        <p:nvSpPr>
          <p:cNvPr id="6" name="Footer Placeholder 5">
            <a:extLst>
              <a:ext uri="{FF2B5EF4-FFF2-40B4-BE49-F238E27FC236}">
                <a16:creationId xmlns:a16="http://schemas.microsoft.com/office/drawing/2014/main" id="{EE6676DC-2CDA-78AE-910A-31594A088840}"/>
              </a:ext>
            </a:extLst>
          </p:cNvPr>
          <p:cNvSpPr>
            <a:spLocks noGrp="1"/>
          </p:cNvSpPr>
          <p:nvPr>
            <p:ph type="ftr" sz="quarter" idx="11"/>
          </p:nvPr>
        </p:nvSpPr>
        <p:spPr/>
        <p:txBody>
          <a:bodyPr/>
          <a:lstStyle/>
          <a:p>
            <a:r>
              <a:rPr lang="en-US"/>
              <a:t>Substituted Parenting report launch 7.6.2023</a:t>
            </a:r>
            <a:endParaRPr lang="en-GB"/>
          </a:p>
        </p:txBody>
      </p:sp>
      <p:sp>
        <p:nvSpPr>
          <p:cNvPr id="7" name="Slide Number Placeholder 6">
            <a:extLst>
              <a:ext uri="{FF2B5EF4-FFF2-40B4-BE49-F238E27FC236}">
                <a16:creationId xmlns:a16="http://schemas.microsoft.com/office/drawing/2014/main" id="{94255D79-3F57-C992-1519-9C596F596253}"/>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77167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4838-7F5D-36B6-3618-DE87E4578F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EE326D-5428-46FE-3341-685AE4121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EA298-335D-5CB1-D06D-6966829F8B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7CDCEA-668E-BBD9-835E-8F3F5C770C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E4493-CC43-0A05-9518-992793B0AD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AF9319-E5C8-9AD0-F4DB-A1BBDF1A8212}"/>
              </a:ext>
            </a:extLst>
          </p:cNvPr>
          <p:cNvSpPr>
            <a:spLocks noGrp="1"/>
          </p:cNvSpPr>
          <p:nvPr>
            <p:ph type="dt" sz="half" idx="10"/>
          </p:nvPr>
        </p:nvSpPr>
        <p:spPr/>
        <p:txBody>
          <a:bodyPr/>
          <a:lstStyle/>
          <a:p>
            <a:fld id="{E10ED4A4-95D4-4BE0-9BB0-FE8BF44ACACD}" type="datetime1">
              <a:rPr lang="en-GB" smtClean="0"/>
              <a:t>13/06/2023</a:t>
            </a:fld>
            <a:endParaRPr lang="en-GB"/>
          </a:p>
        </p:txBody>
      </p:sp>
      <p:sp>
        <p:nvSpPr>
          <p:cNvPr id="8" name="Footer Placeholder 7">
            <a:extLst>
              <a:ext uri="{FF2B5EF4-FFF2-40B4-BE49-F238E27FC236}">
                <a16:creationId xmlns:a16="http://schemas.microsoft.com/office/drawing/2014/main" id="{2E94BD00-A3A3-A979-6E79-12AC22DE5BB1}"/>
              </a:ext>
            </a:extLst>
          </p:cNvPr>
          <p:cNvSpPr>
            <a:spLocks noGrp="1"/>
          </p:cNvSpPr>
          <p:nvPr>
            <p:ph type="ftr" sz="quarter" idx="11"/>
          </p:nvPr>
        </p:nvSpPr>
        <p:spPr/>
        <p:txBody>
          <a:bodyPr/>
          <a:lstStyle/>
          <a:p>
            <a:r>
              <a:rPr lang="en-US"/>
              <a:t>Substituted Parenting report launch 7.6.2023</a:t>
            </a:r>
            <a:endParaRPr lang="en-GB"/>
          </a:p>
        </p:txBody>
      </p:sp>
      <p:sp>
        <p:nvSpPr>
          <p:cNvPr id="9" name="Slide Number Placeholder 8">
            <a:extLst>
              <a:ext uri="{FF2B5EF4-FFF2-40B4-BE49-F238E27FC236}">
                <a16:creationId xmlns:a16="http://schemas.microsoft.com/office/drawing/2014/main" id="{C9EEECB2-904A-0128-4C39-2031B0260A62}"/>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41843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2E40-6AA8-BC47-00FD-9B369B853C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80570B-A667-0204-A12D-A4F531DD7C2F}"/>
              </a:ext>
            </a:extLst>
          </p:cNvPr>
          <p:cNvSpPr>
            <a:spLocks noGrp="1"/>
          </p:cNvSpPr>
          <p:nvPr>
            <p:ph type="dt" sz="half" idx="10"/>
          </p:nvPr>
        </p:nvSpPr>
        <p:spPr/>
        <p:txBody>
          <a:bodyPr/>
          <a:lstStyle/>
          <a:p>
            <a:fld id="{3498C672-C9F9-4A05-8C6C-A2723FC4D0F2}" type="datetime1">
              <a:rPr lang="en-GB" smtClean="0"/>
              <a:t>13/06/2023</a:t>
            </a:fld>
            <a:endParaRPr lang="en-GB"/>
          </a:p>
        </p:txBody>
      </p:sp>
      <p:sp>
        <p:nvSpPr>
          <p:cNvPr id="4" name="Footer Placeholder 3">
            <a:extLst>
              <a:ext uri="{FF2B5EF4-FFF2-40B4-BE49-F238E27FC236}">
                <a16:creationId xmlns:a16="http://schemas.microsoft.com/office/drawing/2014/main" id="{02CEC7F7-6F04-C2F4-FFB2-89DB07599565}"/>
              </a:ext>
            </a:extLst>
          </p:cNvPr>
          <p:cNvSpPr>
            <a:spLocks noGrp="1"/>
          </p:cNvSpPr>
          <p:nvPr>
            <p:ph type="ftr" sz="quarter" idx="11"/>
          </p:nvPr>
        </p:nvSpPr>
        <p:spPr/>
        <p:txBody>
          <a:bodyPr/>
          <a:lstStyle/>
          <a:p>
            <a:r>
              <a:rPr lang="en-US"/>
              <a:t>Substituted Parenting report launch 7.6.2023</a:t>
            </a:r>
            <a:endParaRPr lang="en-GB"/>
          </a:p>
        </p:txBody>
      </p:sp>
      <p:sp>
        <p:nvSpPr>
          <p:cNvPr id="5" name="Slide Number Placeholder 4">
            <a:extLst>
              <a:ext uri="{FF2B5EF4-FFF2-40B4-BE49-F238E27FC236}">
                <a16:creationId xmlns:a16="http://schemas.microsoft.com/office/drawing/2014/main" id="{C9DAD89A-BA0A-AC27-8480-51D7B04A10E4}"/>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391533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38E5B-0CCE-9DA1-F7E2-04494AF37F79}"/>
              </a:ext>
            </a:extLst>
          </p:cNvPr>
          <p:cNvSpPr>
            <a:spLocks noGrp="1"/>
          </p:cNvSpPr>
          <p:nvPr>
            <p:ph type="dt" sz="half" idx="10"/>
          </p:nvPr>
        </p:nvSpPr>
        <p:spPr/>
        <p:txBody>
          <a:bodyPr/>
          <a:lstStyle/>
          <a:p>
            <a:fld id="{01C1B4D5-458D-4F2B-B2B6-00832B911FA0}" type="datetime1">
              <a:rPr lang="en-GB" smtClean="0"/>
              <a:t>13/06/2023</a:t>
            </a:fld>
            <a:endParaRPr lang="en-GB"/>
          </a:p>
        </p:txBody>
      </p:sp>
      <p:sp>
        <p:nvSpPr>
          <p:cNvPr id="3" name="Footer Placeholder 2">
            <a:extLst>
              <a:ext uri="{FF2B5EF4-FFF2-40B4-BE49-F238E27FC236}">
                <a16:creationId xmlns:a16="http://schemas.microsoft.com/office/drawing/2014/main" id="{A15D953D-4E6E-5E4F-913B-A88E807CA0EA}"/>
              </a:ext>
            </a:extLst>
          </p:cNvPr>
          <p:cNvSpPr>
            <a:spLocks noGrp="1"/>
          </p:cNvSpPr>
          <p:nvPr>
            <p:ph type="ftr" sz="quarter" idx="11"/>
          </p:nvPr>
        </p:nvSpPr>
        <p:spPr/>
        <p:txBody>
          <a:bodyPr/>
          <a:lstStyle/>
          <a:p>
            <a:r>
              <a:rPr lang="en-US"/>
              <a:t>Substituted Parenting report launch 7.6.2023</a:t>
            </a:r>
            <a:endParaRPr lang="en-GB"/>
          </a:p>
        </p:txBody>
      </p:sp>
      <p:sp>
        <p:nvSpPr>
          <p:cNvPr id="4" name="Slide Number Placeholder 3">
            <a:extLst>
              <a:ext uri="{FF2B5EF4-FFF2-40B4-BE49-F238E27FC236}">
                <a16:creationId xmlns:a16="http://schemas.microsoft.com/office/drawing/2014/main" id="{17CB4CA8-5BC1-533D-8213-C7391023B00B}"/>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45725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61F4-5336-9EF3-65D2-6A1B4E7C4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CD58F5-BEEB-530A-8B4A-1384365AD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984D4E-26AC-C8FD-CB22-18017246F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2BC08-97F7-C273-41A0-9D48D9624874}"/>
              </a:ext>
            </a:extLst>
          </p:cNvPr>
          <p:cNvSpPr>
            <a:spLocks noGrp="1"/>
          </p:cNvSpPr>
          <p:nvPr>
            <p:ph type="dt" sz="half" idx="10"/>
          </p:nvPr>
        </p:nvSpPr>
        <p:spPr/>
        <p:txBody>
          <a:bodyPr/>
          <a:lstStyle/>
          <a:p>
            <a:fld id="{B0BB8878-CE79-49EF-8159-373492632DCE}" type="datetime1">
              <a:rPr lang="en-GB" smtClean="0"/>
              <a:t>13/06/2023</a:t>
            </a:fld>
            <a:endParaRPr lang="en-GB"/>
          </a:p>
        </p:txBody>
      </p:sp>
      <p:sp>
        <p:nvSpPr>
          <p:cNvPr id="6" name="Footer Placeholder 5">
            <a:extLst>
              <a:ext uri="{FF2B5EF4-FFF2-40B4-BE49-F238E27FC236}">
                <a16:creationId xmlns:a16="http://schemas.microsoft.com/office/drawing/2014/main" id="{B5B5013A-0DA7-7D1C-F781-773C6AE67776}"/>
              </a:ext>
            </a:extLst>
          </p:cNvPr>
          <p:cNvSpPr>
            <a:spLocks noGrp="1"/>
          </p:cNvSpPr>
          <p:nvPr>
            <p:ph type="ftr" sz="quarter" idx="11"/>
          </p:nvPr>
        </p:nvSpPr>
        <p:spPr/>
        <p:txBody>
          <a:bodyPr/>
          <a:lstStyle/>
          <a:p>
            <a:r>
              <a:rPr lang="en-US"/>
              <a:t>Substituted Parenting report launch 7.6.2023</a:t>
            </a:r>
            <a:endParaRPr lang="en-GB"/>
          </a:p>
        </p:txBody>
      </p:sp>
      <p:sp>
        <p:nvSpPr>
          <p:cNvPr id="7" name="Slide Number Placeholder 6">
            <a:extLst>
              <a:ext uri="{FF2B5EF4-FFF2-40B4-BE49-F238E27FC236}">
                <a16:creationId xmlns:a16="http://schemas.microsoft.com/office/drawing/2014/main" id="{1D783E2E-FC4B-3A8E-1685-E1439F418AA8}"/>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64678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567D-C6B6-408D-C327-08236CC14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0361E8-A84D-E462-E7CC-44394B697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FD11D9-E15F-AB98-7482-9FB5C4C6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6C3B6-9660-405F-926E-2499B998168E}"/>
              </a:ext>
            </a:extLst>
          </p:cNvPr>
          <p:cNvSpPr>
            <a:spLocks noGrp="1"/>
          </p:cNvSpPr>
          <p:nvPr>
            <p:ph type="dt" sz="half" idx="10"/>
          </p:nvPr>
        </p:nvSpPr>
        <p:spPr/>
        <p:txBody>
          <a:bodyPr/>
          <a:lstStyle/>
          <a:p>
            <a:fld id="{9978CAA8-F096-4ABA-B18D-6EE7795E752E}" type="datetime1">
              <a:rPr lang="en-GB" smtClean="0"/>
              <a:t>13/06/2023</a:t>
            </a:fld>
            <a:endParaRPr lang="en-GB"/>
          </a:p>
        </p:txBody>
      </p:sp>
      <p:sp>
        <p:nvSpPr>
          <p:cNvPr id="6" name="Footer Placeholder 5">
            <a:extLst>
              <a:ext uri="{FF2B5EF4-FFF2-40B4-BE49-F238E27FC236}">
                <a16:creationId xmlns:a16="http://schemas.microsoft.com/office/drawing/2014/main" id="{E9BEB2C3-F10C-AF60-24FC-AFAA0C999DFD}"/>
              </a:ext>
            </a:extLst>
          </p:cNvPr>
          <p:cNvSpPr>
            <a:spLocks noGrp="1"/>
          </p:cNvSpPr>
          <p:nvPr>
            <p:ph type="ftr" sz="quarter" idx="11"/>
          </p:nvPr>
        </p:nvSpPr>
        <p:spPr/>
        <p:txBody>
          <a:bodyPr/>
          <a:lstStyle/>
          <a:p>
            <a:r>
              <a:rPr lang="en-US"/>
              <a:t>Substituted Parenting report launch 7.6.2023</a:t>
            </a:r>
            <a:endParaRPr lang="en-GB"/>
          </a:p>
        </p:txBody>
      </p:sp>
      <p:sp>
        <p:nvSpPr>
          <p:cNvPr id="7" name="Slide Number Placeholder 6">
            <a:extLst>
              <a:ext uri="{FF2B5EF4-FFF2-40B4-BE49-F238E27FC236}">
                <a16:creationId xmlns:a16="http://schemas.microsoft.com/office/drawing/2014/main" id="{96214651-4BAF-DE34-3EF4-2792D3121956}"/>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58080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B1D13-15B3-1FBD-0A88-40EF41985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46DE4F-B5EC-C73F-C971-905F8C547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051A0-903D-5B80-C1DB-259D7D853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6B1B0-DB25-4F28-91FC-BDD23934206E}" type="datetime1">
              <a:rPr lang="en-GB" smtClean="0"/>
              <a:t>13/06/2023</a:t>
            </a:fld>
            <a:endParaRPr lang="en-GB"/>
          </a:p>
        </p:txBody>
      </p:sp>
      <p:sp>
        <p:nvSpPr>
          <p:cNvPr id="5" name="Footer Placeholder 4">
            <a:extLst>
              <a:ext uri="{FF2B5EF4-FFF2-40B4-BE49-F238E27FC236}">
                <a16:creationId xmlns:a16="http://schemas.microsoft.com/office/drawing/2014/main" id="{A3797488-53A0-6610-911E-E335B9B78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Substituted Parenting report launch 7.6.2023</a:t>
            </a:r>
            <a:endParaRPr lang="en-GB"/>
          </a:p>
        </p:txBody>
      </p:sp>
      <p:sp>
        <p:nvSpPr>
          <p:cNvPr id="6" name="Slide Number Placeholder 5">
            <a:extLst>
              <a:ext uri="{FF2B5EF4-FFF2-40B4-BE49-F238E27FC236}">
                <a16:creationId xmlns:a16="http://schemas.microsoft.com/office/drawing/2014/main" id="{6A3F7EE5-0BEC-1CB8-C6CF-36A288B7F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CC5C3-5A57-4869-B771-A0A890194797}" type="slidenum">
              <a:rPr lang="en-GB" smtClean="0"/>
              <a:t>‹#›</a:t>
            </a:fld>
            <a:endParaRPr lang="en-GB"/>
          </a:p>
        </p:txBody>
      </p:sp>
    </p:spTree>
    <p:extLst>
      <p:ext uri="{BB962C8B-B14F-4D97-AF65-F5344CB8AC3E}">
        <p14:creationId xmlns:p14="http://schemas.microsoft.com/office/powerpoint/2010/main" val="3184614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bstparenting-proj@bristol.ac.uk" TargetMode="External"/><Relationship Id="rId2" Type="http://schemas.openxmlformats.org/officeDocument/2006/relationships/hyperlink" Target="https://www.eventbrite.co.uk/e/substituted-parenting-in-the-family-court-context-project-report-launch-tickets-635431130617"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ailii.org/ew/cases/EWCA/Civ/2023/59.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ristol.ac.uk/sps/wtpn/substituted-parent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ventbrite.co.uk/e/parents-with-learning-disabilities-supported-or-supplanted-tickets-64689430728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nuffieldfoundatio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2438-C189-B342-7DA5-EEC5FC213367}"/>
              </a:ext>
            </a:extLst>
          </p:cNvPr>
          <p:cNvSpPr>
            <a:spLocks noGrp="1"/>
          </p:cNvSpPr>
          <p:nvPr>
            <p:ph type="title"/>
          </p:nvPr>
        </p:nvSpPr>
        <p:spPr>
          <a:xfrm>
            <a:off x="838200" y="365125"/>
            <a:ext cx="10515600" cy="1120993"/>
          </a:xfrm>
          <a:solidFill>
            <a:schemeClr val="accent5">
              <a:lumMod val="60000"/>
              <a:lumOff val="40000"/>
            </a:schemeClr>
          </a:solidFill>
        </p:spPr>
        <p:txBody>
          <a:bodyPr>
            <a:normAutofit/>
          </a:bodyPr>
          <a:lstStyle/>
          <a:p>
            <a:r>
              <a:rPr lang="en-GB" sz="3500" b="1" dirty="0"/>
              <a:t>Substituted Parenting: what does this mean for parents with learning disabilities in the family court context?</a:t>
            </a:r>
          </a:p>
        </p:txBody>
      </p:sp>
      <p:sp>
        <p:nvSpPr>
          <p:cNvPr id="3" name="Content Placeholder 2">
            <a:extLst>
              <a:ext uri="{FF2B5EF4-FFF2-40B4-BE49-F238E27FC236}">
                <a16:creationId xmlns:a16="http://schemas.microsoft.com/office/drawing/2014/main" id="{4AB0E629-E8CA-DED4-F735-A0F55C4BBE9B}"/>
              </a:ext>
            </a:extLst>
          </p:cNvPr>
          <p:cNvSpPr>
            <a:spLocks noGrp="1"/>
          </p:cNvSpPr>
          <p:nvPr>
            <p:ph sz="half" idx="1"/>
          </p:nvPr>
        </p:nvSpPr>
        <p:spPr>
          <a:xfrm>
            <a:off x="561975" y="1647825"/>
            <a:ext cx="6162675" cy="4845050"/>
          </a:xfrm>
        </p:spPr>
        <p:txBody>
          <a:bodyPr>
            <a:norm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T</a:t>
            </a:r>
            <a:r>
              <a:rPr lang="en-GB" sz="1600" dirty="0">
                <a:effectLst/>
                <a:latin typeface="Calibri" panose="020F0502020204030204" pitchFamily="34" charset="0"/>
                <a:ea typeface="Calibri" panose="020F0502020204030204" pitchFamily="34" charset="0"/>
                <a:cs typeface="Times New Roman" panose="02020603050405020304" pitchFamily="18" charset="0"/>
              </a:rPr>
              <a:t>his research explored the use of the term/concept ‘substituted parenting’ in the family court, through interviews with professionals (Judges, </a:t>
            </a:r>
            <a:r>
              <a:rPr lang="en-GB" sz="1600" dirty="0">
                <a:latin typeface="Calibri" panose="020F0502020204030204" pitchFamily="34" charset="0"/>
                <a:ea typeface="Calibri" panose="020F0502020204030204" pitchFamily="34" charset="0"/>
                <a:cs typeface="Times New Roman" panose="02020603050405020304" pitchFamily="18" charset="0"/>
              </a:rPr>
              <a:t>barristers, solicitors, </a:t>
            </a:r>
            <a:r>
              <a:rPr lang="en-GB" sz="1600" dirty="0">
                <a:effectLst/>
                <a:latin typeface="Calibri" panose="020F0502020204030204" pitchFamily="34" charset="0"/>
                <a:ea typeface="Calibri" panose="020F0502020204030204" pitchFamily="34" charset="0"/>
                <a:cs typeface="Times New Roman" panose="02020603050405020304" pitchFamily="18" charset="0"/>
              </a:rPr>
              <a:t>social workers, children’s guardians, lay advocates) and focus groups with parents.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report  makes recommendations that aim to develop more transparent, consistent and fair processes for parents with learning disabilities and their children.</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Hear about our findings and watch our video for parents and professionals at this free launch event. Book through Eventbrite:</a:t>
            </a:r>
            <a:r>
              <a:rPr lang="en-GB" sz="1700" dirty="0">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hlinkClick r:id="rId2"/>
              </a:rPr>
              <a:t>https://www.eventbrite.co.uk/e/substituted-parenting-in-the-family-court-context-project-report-launch-tickets-635431130617</a:t>
            </a:r>
            <a:r>
              <a:rPr lang="en-GB"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b="1" dirty="0"/>
              <a:t>Queries: </a:t>
            </a:r>
            <a:r>
              <a:rPr lang="en-GB" sz="1600" dirty="0"/>
              <a:t>contact</a:t>
            </a:r>
            <a:r>
              <a:rPr lang="en-GB" sz="1600" b="1" dirty="0"/>
              <a:t> </a:t>
            </a:r>
            <a:r>
              <a:rPr lang="en-GB" sz="1600" dirty="0">
                <a:hlinkClick r:id="rId3"/>
              </a:rPr>
              <a:t>sbstparenting-proj@bristol</a:t>
            </a:r>
            <a:r>
              <a:rPr lang="en-GB" sz="1800" dirty="0">
                <a:hlinkClick r:id="rId3"/>
              </a:rPr>
              <a:t>.ac.uk</a:t>
            </a:r>
            <a:r>
              <a:rPr lang="en-GB" sz="1800" dirty="0"/>
              <a:t>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TextBox 5">
            <a:extLst>
              <a:ext uri="{FF2B5EF4-FFF2-40B4-BE49-F238E27FC236}">
                <a16:creationId xmlns:a16="http://schemas.microsoft.com/office/drawing/2014/main" id="{26FB3ABB-136F-62E5-817C-13859164A273}"/>
              </a:ext>
            </a:extLst>
          </p:cNvPr>
          <p:cNvSpPr txBox="1"/>
          <p:nvPr/>
        </p:nvSpPr>
        <p:spPr>
          <a:xfrm>
            <a:off x="6810374" y="5530632"/>
            <a:ext cx="4726305" cy="830997"/>
          </a:xfrm>
          <a:prstGeom prst="rect">
            <a:avLst/>
          </a:prstGeom>
          <a:solidFill>
            <a:schemeClr val="accent5">
              <a:lumMod val="60000"/>
              <a:lumOff val="40000"/>
            </a:schemeClr>
          </a:solidFill>
        </p:spPr>
        <p:txBody>
          <a:bodyPr wrap="square" rtlCol="0">
            <a:spAutoFit/>
          </a:bodyPr>
          <a:lstStyle/>
          <a:p>
            <a:pPr algn="ctr"/>
            <a:r>
              <a:rPr lang="en-GB" sz="2400" b="1" dirty="0"/>
              <a:t>SAVE THE DATE:</a:t>
            </a:r>
          </a:p>
          <a:p>
            <a:pPr algn="ctr"/>
            <a:r>
              <a:rPr lang="en-GB" sz="2400" b="1" dirty="0"/>
              <a:t>Online 1-2pm, 7</a:t>
            </a:r>
            <a:r>
              <a:rPr lang="en-GB" sz="2400" b="1" baseline="30000" dirty="0"/>
              <a:t>th</a:t>
            </a:r>
            <a:r>
              <a:rPr lang="en-GB" sz="2400" b="1" dirty="0"/>
              <a:t> June 2023</a:t>
            </a:r>
          </a:p>
        </p:txBody>
      </p:sp>
      <p:pic>
        <p:nvPicPr>
          <p:cNvPr id="7" name="Picture 6" descr="Image preview">
            <a:extLst>
              <a:ext uri="{FF2B5EF4-FFF2-40B4-BE49-F238E27FC236}">
                <a16:creationId xmlns:a16="http://schemas.microsoft.com/office/drawing/2014/main" id="{195AE856-3F5B-697C-4BA5-A1E5C6EF1B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2695" y="5621910"/>
            <a:ext cx="1424940" cy="1055947"/>
          </a:xfrm>
          <a:prstGeom prst="rect">
            <a:avLst/>
          </a:prstGeom>
          <a:noFill/>
          <a:ln>
            <a:noFill/>
          </a:ln>
        </p:spPr>
      </p:pic>
      <p:pic>
        <p:nvPicPr>
          <p:cNvPr id="8" name="Picture 7" descr="A picture containing graphics, font, graphic design, text&#10;&#10;Description automatically generated">
            <a:extLst>
              <a:ext uri="{FF2B5EF4-FFF2-40B4-BE49-F238E27FC236}">
                <a16:creationId xmlns:a16="http://schemas.microsoft.com/office/drawing/2014/main" id="{BC60B104-A96D-840D-F3B1-B6BB219C3AD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889823"/>
            <a:ext cx="1728787" cy="499802"/>
          </a:xfrm>
          <a:prstGeom prst="rect">
            <a:avLst/>
          </a:prstGeom>
          <a:noFill/>
          <a:ln>
            <a:noFill/>
          </a:ln>
        </p:spPr>
      </p:pic>
      <p:pic>
        <p:nvPicPr>
          <p:cNvPr id="11" name="Content Placeholder 10">
            <a:extLst>
              <a:ext uri="{FF2B5EF4-FFF2-40B4-BE49-F238E27FC236}">
                <a16:creationId xmlns:a16="http://schemas.microsoft.com/office/drawing/2014/main" id="{E8EB139F-F99E-60FB-1978-0F6E1B78C5FF}"/>
              </a:ext>
            </a:extLst>
          </p:cNvPr>
          <p:cNvPicPr>
            <a:picLocks noGrp="1" noChangeAspect="1"/>
          </p:cNvPicPr>
          <p:nvPr>
            <p:ph sz="half" idx="2"/>
          </p:nvPr>
        </p:nvPicPr>
        <p:blipFill>
          <a:blip r:embed="rId6"/>
          <a:stretch>
            <a:fillRect/>
          </a:stretch>
        </p:blipFill>
        <p:spPr>
          <a:xfrm>
            <a:off x="8368446" y="1982896"/>
            <a:ext cx="1886389" cy="3274904"/>
          </a:xfrm>
          <a:prstGeom prst="rect">
            <a:avLst/>
          </a:prstGeom>
        </p:spPr>
      </p:pic>
      <p:sp>
        <p:nvSpPr>
          <p:cNvPr id="4" name="Footer Placeholder 3">
            <a:extLst>
              <a:ext uri="{FF2B5EF4-FFF2-40B4-BE49-F238E27FC236}">
                <a16:creationId xmlns:a16="http://schemas.microsoft.com/office/drawing/2014/main" id="{13153C09-F2F5-F704-994A-41E8BFD1579B}"/>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18690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2ED4-0888-ABCA-19A5-9D9740A501E2}"/>
              </a:ext>
            </a:extLst>
          </p:cNvPr>
          <p:cNvSpPr>
            <a:spLocks noGrp="1"/>
          </p:cNvSpPr>
          <p:nvPr>
            <p:ph type="title"/>
          </p:nvPr>
        </p:nvSpPr>
        <p:spPr/>
        <p:txBody>
          <a:bodyPr>
            <a:normAutofit/>
          </a:bodyPr>
          <a:lstStyle/>
          <a:p>
            <a:pPr algn="ctr"/>
            <a:r>
              <a:rPr lang="en-GB" dirty="0"/>
              <a:t>Generic, theoretical, non-specific</a:t>
            </a:r>
          </a:p>
        </p:txBody>
      </p:sp>
      <p:sp>
        <p:nvSpPr>
          <p:cNvPr id="3" name="Content Placeholder 2">
            <a:extLst>
              <a:ext uri="{FF2B5EF4-FFF2-40B4-BE49-F238E27FC236}">
                <a16:creationId xmlns:a16="http://schemas.microsoft.com/office/drawing/2014/main" id="{A3A56805-7C1B-3229-D460-C316B0F58766}"/>
              </a:ext>
            </a:extLst>
          </p:cNvPr>
          <p:cNvSpPr>
            <a:spLocks noGrp="1"/>
          </p:cNvSpPr>
          <p:nvPr>
            <p:ph sz="half" idx="1"/>
          </p:nvPr>
        </p:nvSpPr>
        <p:spPr/>
        <p:txBody>
          <a:bodyPr>
            <a:normAutofit lnSpcReduction="10000"/>
          </a:bodyPr>
          <a:lstStyle/>
          <a:p>
            <a:r>
              <a:rPr lang="en-GB" dirty="0"/>
              <a:t>Speculative, non-evidenced concerns</a:t>
            </a:r>
          </a:p>
          <a:p>
            <a:r>
              <a:rPr lang="en-GB" dirty="0"/>
              <a:t>No analysis of perceived risks or options to address </a:t>
            </a:r>
          </a:p>
          <a:p>
            <a:r>
              <a:rPr lang="en-GB" dirty="0"/>
              <a:t>No costs breakdown or cost benefit analysis (comparative cost of support in home v cost of removal - especially of multiple children) </a:t>
            </a:r>
          </a:p>
          <a:p>
            <a:r>
              <a:rPr lang="en-GB" dirty="0"/>
              <a:t>No breakdown to child age-related stages</a:t>
            </a:r>
          </a:p>
          <a:p>
            <a:endParaRPr lang="en-GB" dirty="0"/>
          </a:p>
          <a:p>
            <a:endParaRPr lang="en-GB" dirty="0"/>
          </a:p>
          <a:p>
            <a:endParaRPr lang="en-GB" dirty="0"/>
          </a:p>
        </p:txBody>
      </p:sp>
      <p:sp>
        <p:nvSpPr>
          <p:cNvPr id="4" name="Content Placeholder 3">
            <a:extLst>
              <a:ext uri="{FF2B5EF4-FFF2-40B4-BE49-F238E27FC236}">
                <a16:creationId xmlns:a16="http://schemas.microsoft.com/office/drawing/2014/main" id="{FBB9E177-5F7D-4EB7-6869-F22C3EA79288}"/>
              </a:ext>
            </a:extLst>
          </p:cNvPr>
          <p:cNvSpPr>
            <a:spLocks noGrp="1"/>
          </p:cNvSpPr>
          <p:nvPr>
            <p:ph sz="half" idx="2"/>
          </p:nvPr>
        </p:nvSpPr>
        <p:spPr/>
        <p:txBody>
          <a:bodyPr>
            <a:normAutofit lnSpcReduction="10000"/>
          </a:bodyPr>
          <a:lstStyle/>
          <a:p>
            <a:r>
              <a:rPr lang="en-GB" dirty="0"/>
              <a:t>Potential packages not actual support</a:t>
            </a:r>
          </a:p>
          <a:p>
            <a:r>
              <a:rPr lang="en-GB" dirty="0"/>
              <a:t>Generic children/families not specific</a:t>
            </a:r>
          </a:p>
          <a:p>
            <a:r>
              <a:rPr lang="en-GB" dirty="0"/>
              <a:t>‘Normal childhood’ / ‘artificial environment’ not defined</a:t>
            </a:r>
          </a:p>
          <a:p>
            <a:r>
              <a:rPr lang="en-GB" dirty="0"/>
              <a:t>General application of attachment theory not family specific</a:t>
            </a:r>
          </a:p>
        </p:txBody>
      </p:sp>
      <p:sp>
        <p:nvSpPr>
          <p:cNvPr id="5" name="Footer Placeholder 4">
            <a:extLst>
              <a:ext uri="{FF2B5EF4-FFF2-40B4-BE49-F238E27FC236}">
                <a16:creationId xmlns:a16="http://schemas.microsoft.com/office/drawing/2014/main" id="{2E00D3B2-168D-5C93-1A95-4E50D2399667}"/>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80234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2ED4-0888-ABCA-19A5-9D9740A501E2}"/>
              </a:ext>
            </a:extLst>
          </p:cNvPr>
          <p:cNvSpPr>
            <a:spLocks noGrp="1"/>
          </p:cNvSpPr>
          <p:nvPr>
            <p:ph type="title"/>
          </p:nvPr>
        </p:nvSpPr>
        <p:spPr>
          <a:xfrm>
            <a:off x="838200" y="365125"/>
            <a:ext cx="10515600" cy="1281113"/>
          </a:xfrm>
        </p:spPr>
        <p:txBody>
          <a:bodyPr>
            <a:normAutofit fontScale="90000"/>
          </a:bodyPr>
          <a:lstStyle/>
          <a:p>
            <a:pPr algn="ctr"/>
            <a:r>
              <a:rPr lang="en-GB" sz="3200" dirty="0"/>
              <a:t>Prejudicial / discriminatory practices experienced by parents with learning disabilities</a:t>
            </a:r>
            <a:br>
              <a:rPr lang="en-GB" sz="3200" dirty="0"/>
            </a:br>
            <a:endParaRPr lang="en-GB" sz="3200" dirty="0"/>
          </a:p>
        </p:txBody>
      </p:sp>
      <p:sp>
        <p:nvSpPr>
          <p:cNvPr id="3" name="Content Placeholder 2">
            <a:extLst>
              <a:ext uri="{FF2B5EF4-FFF2-40B4-BE49-F238E27FC236}">
                <a16:creationId xmlns:a16="http://schemas.microsoft.com/office/drawing/2014/main" id="{A3A56805-7C1B-3229-D460-C316B0F58766}"/>
              </a:ext>
            </a:extLst>
          </p:cNvPr>
          <p:cNvSpPr>
            <a:spLocks noGrp="1"/>
          </p:cNvSpPr>
          <p:nvPr>
            <p:ph sz="half" idx="1"/>
          </p:nvPr>
        </p:nvSpPr>
        <p:spPr/>
        <p:txBody>
          <a:bodyPr>
            <a:normAutofit fontScale="85000" lnSpcReduction="20000"/>
          </a:bodyPr>
          <a:lstStyle/>
          <a:p>
            <a:pPr marL="457200" lvl="1" indent="0">
              <a:buNone/>
            </a:pPr>
            <a:r>
              <a:rPr lang="en-GB" sz="2800" dirty="0"/>
              <a:t>Lack of understanding of parental learning disability, leading to:</a:t>
            </a:r>
          </a:p>
          <a:p>
            <a:pPr lvl="1"/>
            <a:endParaRPr lang="en-GB" sz="2800" dirty="0"/>
          </a:p>
          <a:p>
            <a:pPr lvl="1"/>
            <a:r>
              <a:rPr lang="en-GB" sz="2800" dirty="0"/>
              <a:t>Assumptions and low expectations from the outset</a:t>
            </a:r>
          </a:p>
          <a:p>
            <a:pPr lvl="1"/>
            <a:endParaRPr lang="en-GB" sz="2800" dirty="0"/>
          </a:p>
          <a:p>
            <a:pPr lvl="1"/>
            <a:r>
              <a:rPr lang="en-GB" sz="2800" dirty="0"/>
              <a:t>Steps skipped in the process since the ‘outcome is inevitable’</a:t>
            </a:r>
          </a:p>
          <a:p>
            <a:pPr lvl="1"/>
            <a:endParaRPr lang="en-GB" sz="2800" dirty="0"/>
          </a:p>
          <a:p>
            <a:pPr lvl="1"/>
            <a:r>
              <a:rPr lang="en-GB" sz="2800" dirty="0"/>
              <a:t>Parents’ views and opinions not respected or taken seriously</a:t>
            </a:r>
          </a:p>
          <a:p>
            <a:pPr lvl="1"/>
            <a:endParaRPr lang="en-GB" sz="2800" dirty="0"/>
          </a:p>
          <a:p>
            <a:pPr lvl="1"/>
            <a:r>
              <a:rPr lang="en-GB" sz="2800" dirty="0"/>
              <a:t>Higher standards required, lower thresholds applied</a:t>
            </a:r>
          </a:p>
          <a:p>
            <a:endParaRPr lang="en-GB" dirty="0"/>
          </a:p>
        </p:txBody>
      </p:sp>
      <p:sp>
        <p:nvSpPr>
          <p:cNvPr id="4" name="Content Placeholder 3">
            <a:extLst>
              <a:ext uri="{FF2B5EF4-FFF2-40B4-BE49-F238E27FC236}">
                <a16:creationId xmlns:a16="http://schemas.microsoft.com/office/drawing/2014/main" id="{FBB9E177-5F7D-4EB7-6869-F22C3EA79288}"/>
              </a:ext>
            </a:extLst>
          </p:cNvPr>
          <p:cNvSpPr>
            <a:spLocks noGrp="1"/>
          </p:cNvSpPr>
          <p:nvPr>
            <p:ph sz="half" idx="2"/>
          </p:nvPr>
        </p:nvSpPr>
        <p:spPr/>
        <p:txBody>
          <a:bodyPr>
            <a:normAutofit fontScale="85000" lnSpcReduction="20000"/>
          </a:bodyPr>
          <a:lstStyle/>
          <a:p>
            <a:pPr lvl="1"/>
            <a:r>
              <a:rPr lang="en-GB" sz="2800" dirty="0"/>
              <a:t>Differentiation between physically disabled/learning disabled parents</a:t>
            </a:r>
          </a:p>
          <a:p>
            <a:pPr lvl="1"/>
            <a:endParaRPr lang="en-GB" sz="2800" dirty="0"/>
          </a:p>
          <a:p>
            <a:pPr lvl="1"/>
            <a:r>
              <a:rPr lang="en-GB" sz="2800" dirty="0"/>
              <a:t>Potential for long-term need for support considered unacceptable/unfeasible</a:t>
            </a:r>
          </a:p>
          <a:p>
            <a:pPr lvl="1"/>
            <a:endParaRPr lang="en-GB" sz="2800" dirty="0"/>
          </a:p>
          <a:p>
            <a:pPr lvl="1"/>
            <a:r>
              <a:rPr lang="en-GB" sz="2800" dirty="0"/>
              <a:t>Differentiation between state-provided support with home and children and paid-for 3</a:t>
            </a:r>
            <a:r>
              <a:rPr lang="en-GB" sz="2800" baseline="30000" dirty="0"/>
              <a:t>rd</a:t>
            </a:r>
            <a:r>
              <a:rPr lang="en-GB" sz="2800" dirty="0"/>
              <a:t> party support with home and children</a:t>
            </a:r>
          </a:p>
          <a:p>
            <a:endParaRPr lang="en-GB" dirty="0"/>
          </a:p>
        </p:txBody>
      </p:sp>
      <p:sp>
        <p:nvSpPr>
          <p:cNvPr id="5" name="Footer Placeholder 4">
            <a:extLst>
              <a:ext uri="{FF2B5EF4-FFF2-40B4-BE49-F238E27FC236}">
                <a16:creationId xmlns:a16="http://schemas.microsoft.com/office/drawing/2014/main" id="{2E00D3B2-168D-5C93-1A95-4E50D2399667}"/>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202182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715B-1034-1479-7253-B4FDC6E81983}"/>
              </a:ext>
            </a:extLst>
          </p:cNvPr>
          <p:cNvSpPr>
            <a:spLocks noGrp="1"/>
          </p:cNvSpPr>
          <p:nvPr>
            <p:ph type="title"/>
          </p:nvPr>
        </p:nvSpPr>
        <p:spPr/>
        <p:txBody>
          <a:bodyPr/>
          <a:lstStyle/>
          <a:p>
            <a:pPr algn="ctr"/>
            <a:r>
              <a:rPr lang="en-GB" dirty="0"/>
              <a:t>14 Recommendations</a:t>
            </a:r>
          </a:p>
        </p:txBody>
      </p:sp>
      <p:sp>
        <p:nvSpPr>
          <p:cNvPr id="3" name="Content Placeholder 2">
            <a:extLst>
              <a:ext uri="{FF2B5EF4-FFF2-40B4-BE49-F238E27FC236}">
                <a16:creationId xmlns:a16="http://schemas.microsoft.com/office/drawing/2014/main" id="{7DF07CC2-B235-8FAF-8BF7-B6EC1F2E556A}"/>
              </a:ext>
            </a:extLst>
          </p:cNvPr>
          <p:cNvSpPr>
            <a:spLocks noGrp="1"/>
          </p:cNvSpPr>
          <p:nvPr>
            <p:ph idx="1"/>
          </p:nvPr>
        </p:nvSpPr>
        <p:spPr/>
        <p:txBody>
          <a:bodyPr>
            <a:normAutofit fontScale="92500" lnSpcReduction="20000"/>
          </a:bodyPr>
          <a:lstStyle/>
          <a:p>
            <a:r>
              <a:rPr lang="en-GB" dirty="0"/>
              <a:t>Use of the term/concept of ‘substituted parenting’</a:t>
            </a:r>
          </a:p>
          <a:p>
            <a:r>
              <a:rPr lang="en-GB" dirty="0"/>
              <a:t>Identification of options to address the perceived risk of the proposed support amounting to ‘substituted parenting’</a:t>
            </a:r>
          </a:p>
          <a:p>
            <a:r>
              <a:rPr lang="en-GB" dirty="0"/>
              <a:t>Attachment theory</a:t>
            </a:r>
          </a:p>
          <a:p>
            <a:r>
              <a:rPr lang="en-GB" dirty="0"/>
              <a:t>Long term support</a:t>
            </a:r>
          </a:p>
          <a:p>
            <a:r>
              <a:rPr lang="en-GB" dirty="0"/>
              <a:t>Labels/flags as indicators of need</a:t>
            </a:r>
          </a:p>
          <a:p>
            <a:r>
              <a:rPr lang="en-GB" dirty="0"/>
              <a:t>Terminology</a:t>
            </a:r>
          </a:p>
          <a:p>
            <a:r>
              <a:rPr lang="en-GB" dirty="0"/>
              <a:t>Parents’ understanding of the meaning and implications of ‘substituted parenting’</a:t>
            </a:r>
          </a:p>
          <a:p>
            <a:r>
              <a:rPr lang="en-GB" dirty="0"/>
              <a:t>Powerless parents who recognise the need for support</a:t>
            </a:r>
          </a:p>
          <a:p>
            <a:r>
              <a:rPr lang="en-GB" dirty="0"/>
              <a:t>Training and awareness</a:t>
            </a:r>
          </a:p>
          <a:p>
            <a:endParaRPr lang="en-GB" dirty="0"/>
          </a:p>
        </p:txBody>
      </p:sp>
      <p:sp>
        <p:nvSpPr>
          <p:cNvPr id="4" name="Footer Placeholder 3">
            <a:extLst>
              <a:ext uri="{FF2B5EF4-FFF2-40B4-BE49-F238E27FC236}">
                <a16:creationId xmlns:a16="http://schemas.microsoft.com/office/drawing/2014/main" id="{2FAD0CCD-0376-7BB7-40EA-7EDD10E2C747}"/>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98938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9C44-DFE2-54BE-B111-C0B876EF924D}"/>
              </a:ext>
            </a:extLst>
          </p:cNvPr>
          <p:cNvSpPr>
            <a:spLocks noGrp="1"/>
          </p:cNvSpPr>
          <p:nvPr>
            <p:ph type="title"/>
          </p:nvPr>
        </p:nvSpPr>
        <p:spPr/>
        <p:txBody>
          <a:bodyPr>
            <a:normAutofit/>
          </a:bodyPr>
          <a:lstStyle/>
          <a:p>
            <a:pPr algn="ctr"/>
            <a:r>
              <a:rPr lang="en-GB" sz="4000" dirty="0"/>
              <a:t>Key message – families are entitled to a fair process</a:t>
            </a:r>
          </a:p>
        </p:txBody>
      </p:sp>
      <p:sp>
        <p:nvSpPr>
          <p:cNvPr id="3" name="Content Placeholder 2">
            <a:extLst>
              <a:ext uri="{FF2B5EF4-FFF2-40B4-BE49-F238E27FC236}">
                <a16:creationId xmlns:a16="http://schemas.microsoft.com/office/drawing/2014/main" id="{5E004E32-2995-BF90-7D2C-9C4A4A72CBFE}"/>
              </a:ext>
            </a:extLst>
          </p:cNvPr>
          <p:cNvSpPr>
            <a:spLocks noGrp="1"/>
          </p:cNvSpPr>
          <p:nvPr>
            <p:ph idx="1"/>
          </p:nvPr>
        </p:nvSpPr>
        <p:spPr>
          <a:xfrm>
            <a:off x="838200" y="1690688"/>
            <a:ext cx="10515600" cy="4665662"/>
          </a:xfrm>
        </p:spPr>
        <p:txBody>
          <a:bodyPr>
            <a:normAutofit fontScale="92500" lnSpcReduction="20000"/>
          </a:bodyPr>
          <a:lstStyle/>
          <a:p>
            <a:r>
              <a:rPr lang="en-GB" b="1" dirty="0"/>
              <a:t>Risk analysis </a:t>
            </a:r>
            <a:r>
              <a:rPr lang="en-GB" dirty="0"/>
              <a:t>– specific concerns; specific elements of the support package; specific family; likelihood and impact; options to address; trial the options. Analysis template example at Appendix 1 (Report)</a:t>
            </a:r>
          </a:p>
          <a:p>
            <a:endParaRPr lang="en-GB" dirty="0"/>
          </a:p>
          <a:p>
            <a:r>
              <a:rPr lang="en-GB" b="1" dirty="0"/>
              <a:t>Attachment theory </a:t>
            </a:r>
            <a:r>
              <a:rPr lang="en-GB" dirty="0"/>
              <a:t>– where significant reliance on attachment / </a:t>
            </a:r>
            <a:r>
              <a:rPr lang="en-GB" dirty="0" err="1"/>
              <a:t>attunement</a:t>
            </a:r>
            <a:r>
              <a:rPr lang="en-GB" dirty="0"/>
              <a:t> to justify child’s removal: evidence that report writer has appropriate training, qualification of expertise to make the assertion and options have been explored to address the concrete concerns, specific to that child and that parent.</a:t>
            </a:r>
          </a:p>
          <a:p>
            <a:endParaRPr lang="en-GB" dirty="0"/>
          </a:p>
          <a:p>
            <a:r>
              <a:rPr lang="en-GB" b="1" dirty="0"/>
              <a:t>Long term approach </a:t>
            </a:r>
            <a:r>
              <a:rPr lang="en-GB" dirty="0"/>
              <a:t>– needs to recognised and accepted from the outset. Where raised as a concern: break down into child age-related stages, articulate evidence-based, specific concerns together with the options taken into consideration to address those specific concerns.</a:t>
            </a:r>
          </a:p>
        </p:txBody>
      </p:sp>
      <p:sp>
        <p:nvSpPr>
          <p:cNvPr id="4" name="Footer Placeholder 3">
            <a:extLst>
              <a:ext uri="{FF2B5EF4-FFF2-40B4-BE49-F238E27FC236}">
                <a16:creationId xmlns:a16="http://schemas.microsoft.com/office/drawing/2014/main" id="{6DADAD1D-CBB2-39B0-F637-709B0B95F41C}"/>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61691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6998-E5B1-A3A2-B86B-34E626C7214E}"/>
              </a:ext>
            </a:extLst>
          </p:cNvPr>
          <p:cNvSpPr>
            <a:spLocks noGrp="1"/>
          </p:cNvSpPr>
          <p:nvPr>
            <p:ph type="title"/>
          </p:nvPr>
        </p:nvSpPr>
        <p:spPr/>
        <p:txBody>
          <a:bodyPr>
            <a:normAutofit/>
          </a:bodyPr>
          <a:lstStyle/>
          <a:p>
            <a:pPr algn="ctr"/>
            <a:r>
              <a:rPr lang="en-GB" dirty="0"/>
              <a:t>Court of Appeal – February 202</a:t>
            </a:r>
            <a:r>
              <a:rPr lang="en-GB" sz="4000" dirty="0"/>
              <a:t>3</a:t>
            </a:r>
          </a:p>
        </p:txBody>
      </p:sp>
      <p:sp>
        <p:nvSpPr>
          <p:cNvPr id="3" name="Content Placeholder 2">
            <a:extLst>
              <a:ext uri="{FF2B5EF4-FFF2-40B4-BE49-F238E27FC236}">
                <a16:creationId xmlns:a16="http://schemas.microsoft.com/office/drawing/2014/main" id="{59134781-4E23-67FD-FD51-4EF1B7256094}"/>
              </a:ext>
            </a:extLst>
          </p:cNvPr>
          <p:cNvSpPr>
            <a:spLocks noGrp="1"/>
          </p:cNvSpPr>
          <p:nvPr>
            <p:ph idx="1"/>
          </p:nvPr>
        </p:nvSpPr>
        <p:spPr/>
        <p:txBody>
          <a:bodyPr>
            <a:normAutofit fontScale="85000" lnSpcReduction="20000"/>
          </a:bodyPr>
          <a:lstStyle/>
          <a:p>
            <a:pPr marL="0" indent="0">
              <a:lnSpc>
                <a:spcPct val="120000"/>
              </a:lnSpc>
              <a:buNone/>
            </a:pPr>
            <a:r>
              <a:rPr lang="en-US" b="0" i="1" dirty="0">
                <a:solidFill>
                  <a:srgbClr val="000000"/>
                </a:solidFill>
                <a:effectLst/>
              </a:rPr>
              <a:t>Judges need to be wary of arguments based on the concept of "substituted parenting". They should carefully </a:t>
            </a:r>
            <a:r>
              <a:rPr lang="en-US" b="0" i="1" dirty="0" err="1">
                <a:solidFill>
                  <a:srgbClr val="000000"/>
                </a:solidFill>
                <a:effectLst/>
              </a:rPr>
              <a:t>scrutinise</a:t>
            </a:r>
            <a:r>
              <a:rPr lang="en-US" b="0" i="1" dirty="0">
                <a:solidFill>
                  <a:srgbClr val="000000"/>
                </a:solidFill>
                <a:effectLst/>
              </a:rPr>
              <a:t> the evidence adduced by the local authority that the level of support required by the parents would be on a scale that would be adverse to the child's welfare and should look for options for ameliorating the risk of harm that might result from the high level of support. It is all encapsulated in the simple sentence in paragraph 1.4.4 of the Guidance quoted above – "every effort should be made to support not supplant the parents".</a:t>
            </a:r>
          </a:p>
          <a:p>
            <a:pPr marL="0" indent="0">
              <a:lnSpc>
                <a:spcPct val="120000"/>
              </a:lnSpc>
              <a:buNone/>
            </a:pPr>
            <a:endParaRPr lang="en-GB" i="1" dirty="0"/>
          </a:p>
          <a:p>
            <a:endParaRPr lang="en-GB" dirty="0"/>
          </a:p>
          <a:p>
            <a:r>
              <a:rPr lang="en-US" dirty="0">
                <a:hlinkClick r:id="rId2"/>
              </a:rPr>
              <a:t>H, Re (Parents With Learning Difficulties: Risk of Harm) [2023] EWCA Civ 59 (02 February 2023) (bailii.org)</a:t>
            </a:r>
            <a:endParaRPr lang="en-GB" dirty="0"/>
          </a:p>
        </p:txBody>
      </p:sp>
      <p:sp>
        <p:nvSpPr>
          <p:cNvPr id="4" name="Footer Placeholder 3">
            <a:extLst>
              <a:ext uri="{FF2B5EF4-FFF2-40B4-BE49-F238E27FC236}">
                <a16:creationId xmlns:a16="http://schemas.microsoft.com/office/drawing/2014/main" id="{1A1126B2-232A-259D-1FF0-1CF877948799}"/>
              </a:ext>
            </a:extLst>
          </p:cNvPr>
          <p:cNvSpPr>
            <a:spLocks noGrp="1"/>
          </p:cNvSpPr>
          <p:nvPr>
            <p:ph type="ftr" sz="quarter" idx="11"/>
          </p:nvPr>
        </p:nvSpPr>
        <p:spPr/>
        <p:txBody>
          <a:bodyPr/>
          <a:lstStyle/>
          <a:p>
            <a:r>
              <a:rPr lang="en-US"/>
              <a:t>Substituted Parenting report launch 7.6.2023</a:t>
            </a:r>
          </a:p>
        </p:txBody>
      </p:sp>
    </p:spTree>
    <p:extLst>
      <p:ext uri="{BB962C8B-B14F-4D97-AF65-F5344CB8AC3E}">
        <p14:creationId xmlns:p14="http://schemas.microsoft.com/office/powerpoint/2010/main" val="348509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03EB-AAC4-2781-90CB-C3DDE87DAE6A}"/>
              </a:ext>
            </a:extLst>
          </p:cNvPr>
          <p:cNvSpPr>
            <a:spLocks noGrp="1"/>
          </p:cNvSpPr>
          <p:nvPr>
            <p:ph type="title"/>
          </p:nvPr>
        </p:nvSpPr>
        <p:spPr/>
        <p:txBody>
          <a:bodyPr>
            <a:normAutofit/>
          </a:bodyPr>
          <a:lstStyle/>
          <a:p>
            <a:pPr algn="ctr"/>
            <a:r>
              <a:rPr lang="en-GB" dirty="0"/>
              <a:t>Project Outputs</a:t>
            </a:r>
          </a:p>
        </p:txBody>
      </p:sp>
      <p:sp>
        <p:nvSpPr>
          <p:cNvPr id="3" name="Content Placeholder 2">
            <a:extLst>
              <a:ext uri="{FF2B5EF4-FFF2-40B4-BE49-F238E27FC236}">
                <a16:creationId xmlns:a16="http://schemas.microsoft.com/office/drawing/2014/main" id="{5C726822-9CE0-769B-EDDE-5AF6F5483FD5}"/>
              </a:ext>
            </a:extLst>
          </p:cNvPr>
          <p:cNvSpPr>
            <a:spLocks noGrp="1"/>
          </p:cNvSpPr>
          <p:nvPr>
            <p:ph idx="1"/>
          </p:nvPr>
        </p:nvSpPr>
        <p:spPr>
          <a:xfrm>
            <a:off x="838200" y="1485900"/>
            <a:ext cx="10515600" cy="4691063"/>
          </a:xfrm>
        </p:spPr>
        <p:txBody>
          <a:bodyPr>
            <a:normAutofit lnSpcReduction="10000"/>
          </a:bodyPr>
          <a:lstStyle/>
          <a:p>
            <a:endParaRPr lang="en-GB" b="1" dirty="0"/>
          </a:p>
          <a:p>
            <a:r>
              <a:rPr lang="en-GB" dirty="0"/>
              <a:t>Report</a:t>
            </a:r>
          </a:p>
          <a:p>
            <a:r>
              <a:rPr lang="en-GB" dirty="0"/>
              <a:t>Executive Summary</a:t>
            </a:r>
          </a:p>
          <a:p>
            <a:r>
              <a:rPr lang="en-GB" dirty="0"/>
              <a:t>Easy Read Summary</a:t>
            </a:r>
          </a:p>
          <a:p>
            <a:r>
              <a:rPr lang="en-GB" dirty="0"/>
              <a:t>Film for parents and professionals</a:t>
            </a:r>
          </a:p>
          <a:p>
            <a:r>
              <a:rPr lang="en-GB" dirty="0"/>
              <a:t>Policy Briefing</a:t>
            </a:r>
          </a:p>
          <a:p>
            <a:pPr marL="0" indent="0">
              <a:buNone/>
            </a:pPr>
            <a:endParaRPr lang="en-GB" dirty="0"/>
          </a:p>
          <a:p>
            <a:pPr marL="0" indent="0">
              <a:buNone/>
            </a:pPr>
            <a:r>
              <a:rPr lang="en-GB" dirty="0"/>
              <a:t>The Report includes an example template for analysis of risk </a:t>
            </a:r>
          </a:p>
          <a:p>
            <a:pPr marL="0" indent="0">
              <a:buNone/>
            </a:pPr>
            <a:endParaRPr lang="en-GB" dirty="0"/>
          </a:p>
          <a:p>
            <a:pPr marL="0" indent="0">
              <a:buNone/>
            </a:pPr>
            <a:r>
              <a:rPr lang="en-US" dirty="0">
                <a:hlinkClick r:id="rId2"/>
              </a:rPr>
              <a:t>Substituted Parenting | School for Policy Studies | University of Bristol</a:t>
            </a:r>
            <a:endParaRPr lang="en-GB" dirty="0"/>
          </a:p>
        </p:txBody>
      </p:sp>
      <p:sp>
        <p:nvSpPr>
          <p:cNvPr id="4" name="Footer Placeholder 3">
            <a:extLst>
              <a:ext uri="{FF2B5EF4-FFF2-40B4-BE49-F238E27FC236}">
                <a16:creationId xmlns:a16="http://schemas.microsoft.com/office/drawing/2014/main" id="{306B8DC0-657A-D79A-78BA-00AA1DD72520}"/>
              </a:ext>
            </a:extLst>
          </p:cNvPr>
          <p:cNvSpPr>
            <a:spLocks noGrp="1"/>
          </p:cNvSpPr>
          <p:nvPr>
            <p:ph type="ftr" sz="quarter" idx="11"/>
          </p:nvPr>
        </p:nvSpPr>
        <p:spPr/>
        <p:txBody>
          <a:bodyPr/>
          <a:lstStyle/>
          <a:p>
            <a:r>
              <a:rPr lang="en-US"/>
              <a:t>Substituted Parenting report launch 7.6.2023</a:t>
            </a:r>
          </a:p>
        </p:txBody>
      </p:sp>
    </p:spTree>
    <p:extLst>
      <p:ext uri="{BB962C8B-B14F-4D97-AF65-F5344CB8AC3E}">
        <p14:creationId xmlns:p14="http://schemas.microsoft.com/office/powerpoint/2010/main" val="217030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5024-63EF-1586-6BFD-3CF1196087D8}"/>
              </a:ext>
            </a:extLst>
          </p:cNvPr>
          <p:cNvSpPr>
            <a:spLocks noGrp="1"/>
          </p:cNvSpPr>
          <p:nvPr>
            <p:ph type="title"/>
          </p:nvPr>
        </p:nvSpPr>
        <p:spPr/>
        <p:txBody>
          <a:bodyPr/>
          <a:lstStyle/>
          <a:p>
            <a:pPr algn="ctr"/>
            <a:r>
              <a:rPr lang="en-GB" dirty="0"/>
              <a:t>And finally …</a:t>
            </a:r>
          </a:p>
        </p:txBody>
      </p:sp>
      <p:sp>
        <p:nvSpPr>
          <p:cNvPr id="3" name="Content Placeholder 2">
            <a:extLst>
              <a:ext uri="{FF2B5EF4-FFF2-40B4-BE49-F238E27FC236}">
                <a16:creationId xmlns:a16="http://schemas.microsoft.com/office/drawing/2014/main" id="{C9AC916B-AD64-C24A-B732-A787ADDB8E0E}"/>
              </a:ext>
            </a:extLst>
          </p:cNvPr>
          <p:cNvSpPr>
            <a:spLocks noGrp="1"/>
          </p:cNvSpPr>
          <p:nvPr>
            <p:ph idx="1"/>
          </p:nvPr>
        </p:nvSpPr>
        <p:spPr/>
        <p:txBody>
          <a:bodyPr>
            <a:normAutofit lnSpcReduction="10000"/>
          </a:bodyPr>
          <a:lstStyle/>
          <a:p>
            <a:r>
              <a:rPr lang="en-GB" dirty="0"/>
              <a:t>Participants in the study were thoughtful and reflective about the practices they had seen and their own practices. They projected positivity and a strong desire to ‘get it right’ for the families. They welcomed any training/information that would help them to achieve this.</a:t>
            </a:r>
          </a:p>
          <a:p>
            <a:endParaRPr lang="en-GB" dirty="0"/>
          </a:p>
          <a:p>
            <a:pPr algn="ctr"/>
            <a:r>
              <a:rPr lang="en-GB" dirty="0"/>
              <a:t>‘</a:t>
            </a:r>
            <a:r>
              <a:rPr lang="en-GB" i="1" dirty="0"/>
              <a:t>The moment you say this is a learning disability case, you tend to focus on a too narrow front</a:t>
            </a:r>
            <a:r>
              <a:rPr lang="en-GB" dirty="0"/>
              <a:t>’ (Judge)</a:t>
            </a:r>
          </a:p>
          <a:p>
            <a:pPr algn="ctr"/>
            <a:r>
              <a:rPr lang="en-GB" dirty="0"/>
              <a:t>‘</a:t>
            </a:r>
            <a:r>
              <a:rPr lang="en-GB" i="1" dirty="0"/>
              <a:t>It’s about </a:t>
            </a:r>
            <a:r>
              <a:rPr lang="en-GB" dirty="0"/>
              <a:t>w</a:t>
            </a:r>
            <a:r>
              <a:rPr lang="en-GB" i="1" dirty="0"/>
              <a:t>rap around care</a:t>
            </a:r>
            <a:r>
              <a:rPr lang="en-GB" dirty="0"/>
              <a:t>’ (solicitor)</a:t>
            </a:r>
          </a:p>
          <a:p>
            <a:pPr algn="ctr"/>
            <a:r>
              <a:rPr lang="en-GB" dirty="0"/>
              <a:t>‘</a:t>
            </a:r>
            <a:r>
              <a:rPr lang="en-GB" i="1" dirty="0"/>
              <a:t>Offering the opportunity of success</a:t>
            </a:r>
            <a:r>
              <a:rPr lang="en-GB" dirty="0"/>
              <a:t>.’ (Advocate)</a:t>
            </a:r>
          </a:p>
          <a:p>
            <a:endParaRPr lang="en-GB" dirty="0"/>
          </a:p>
          <a:p>
            <a:endParaRPr lang="en-GB" dirty="0"/>
          </a:p>
        </p:txBody>
      </p:sp>
      <p:sp>
        <p:nvSpPr>
          <p:cNvPr id="4" name="Footer Placeholder 3">
            <a:extLst>
              <a:ext uri="{FF2B5EF4-FFF2-40B4-BE49-F238E27FC236}">
                <a16:creationId xmlns:a16="http://schemas.microsoft.com/office/drawing/2014/main" id="{49023B55-CD37-2D12-A13A-2D18C038C622}"/>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3099498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12">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8" name="Freeform: Shape 13">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4">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5">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6">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B1503EB-AAC4-2781-90CB-C3DDE87DAE6A}"/>
              </a:ext>
            </a:extLst>
          </p:cNvPr>
          <p:cNvSpPr>
            <a:spLocks noGrp="1"/>
          </p:cNvSpPr>
          <p:nvPr>
            <p:ph type="title"/>
          </p:nvPr>
        </p:nvSpPr>
        <p:spPr>
          <a:xfrm>
            <a:off x="804672" y="2053641"/>
            <a:ext cx="3669161" cy="2760098"/>
          </a:xfrm>
        </p:spPr>
        <p:txBody>
          <a:bodyPr>
            <a:normAutofit/>
          </a:bodyPr>
          <a:lstStyle/>
          <a:p>
            <a:r>
              <a:rPr lang="en-GB" sz="4000">
                <a:solidFill>
                  <a:schemeClr val="tx2"/>
                </a:solidFill>
              </a:rPr>
              <a:t>Follow up webinar</a:t>
            </a:r>
          </a:p>
        </p:txBody>
      </p:sp>
      <p:sp>
        <p:nvSpPr>
          <p:cNvPr id="3" name="Content Placeholder 2">
            <a:extLst>
              <a:ext uri="{FF2B5EF4-FFF2-40B4-BE49-F238E27FC236}">
                <a16:creationId xmlns:a16="http://schemas.microsoft.com/office/drawing/2014/main" id="{5C726822-9CE0-769B-EDDE-5AF6F5483FD5}"/>
              </a:ext>
            </a:extLst>
          </p:cNvPr>
          <p:cNvSpPr>
            <a:spLocks noGrp="1"/>
          </p:cNvSpPr>
          <p:nvPr>
            <p:ph idx="1"/>
          </p:nvPr>
        </p:nvSpPr>
        <p:spPr>
          <a:xfrm>
            <a:off x="6090574" y="352425"/>
            <a:ext cx="5306084" cy="5680075"/>
          </a:xfrm>
          <a:noFill/>
          <a:ln>
            <a:noFill/>
          </a:ln>
        </p:spPr>
        <p:txBody>
          <a:bodyPr anchor="ctr">
            <a:normAutofit lnSpcReduction="10000"/>
          </a:bodyPr>
          <a:lstStyle/>
          <a:p>
            <a:r>
              <a:rPr lang="en-GB" sz="1800" dirty="0">
                <a:solidFill>
                  <a:schemeClr val="tx2"/>
                </a:solidFill>
              </a:rPr>
              <a:t>One webinar – choice of 3 dates/times – bookings through Eventbrite</a:t>
            </a:r>
          </a:p>
          <a:p>
            <a:endParaRPr lang="en-GB" sz="1800" dirty="0">
              <a:solidFill>
                <a:schemeClr val="tx2"/>
              </a:solidFill>
            </a:endParaRPr>
          </a:p>
          <a:p>
            <a:r>
              <a:rPr lang="en-US" sz="1800" b="1" i="0" dirty="0">
                <a:solidFill>
                  <a:schemeClr val="tx2"/>
                </a:solidFill>
                <a:effectLst/>
              </a:rPr>
              <a:t>27 June 2023 Time 4 - 5.30 pm</a:t>
            </a:r>
            <a:endParaRPr lang="en-US" sz="1800" b="0" i="0" dirty="0">
              <a:solidFill>
                <a:schemeClr val="tx2"/>
              </a:solidFill>
              <a:effectLst/>
            </a:endParaRPr>
          </a:p>
          <a:p>
            <a:r>
              <a:rPr lang="en-US" sz="1800" b="1" i="0" dirty="0">
                <a:solidFill>
                  <a:schemeClr val="tx2"/>
                </a:solidFill>
                <a:effectLst/>
              </a:rPr>
              <a:t>29 June 2023 Time 9.30 – 11.00 am</a:t>
            </a:r>
            <a:endParaRPr lang="en-US" sz="1800" b="0" i="0" dirty="0">
              <a:solidFill>
                <a:schemeClr val="tx2"/>
              </a:solidFill>
              <a:effectLst/>
            </a:endParaRPr>
          </a:p>
          <a:p>
            <a:r>
              <a:rPr lang="en-US" sz="1800" b="1" i="0" dirty="0">
                <a:solidFill>
                  <a:schemeClr val="tx2"/>
                </a:solidFill>
                <a:effectLst/>
              </a:rPr>
              <a:t>30 June 2023 Time 12 - 1.30 pm</a:t>
            </a:r>
            <a:endParaRPr lang="en-US" sz="1800" b="0" i="0" dirty="0">
              <a:solidFill>
                <a:schemeClr val="tx2"/>
              </a:solidFill>
              <a:effectLst/>
            </a:endParaRPr>
          </a:p>
          <a:p>
            <a:endParaRPr lang="en-GB" sz="1800" b="1" dirty="0">
              <a:solidFill>
                <a:schemeClr val="tx2"/>
              </a:solidFill>
            </a:endParaRPr>
          </a:p>
          <a:p>
            <a:r>
              <a:rPr lang="en-US" sz="1800" dirty="0">
                <a:solidFill>
                  <a:schemeClr val="tx2"/>
                </a:solidFill>
              </a:rPr>
              <a:t>This webinar will help you to r</a:t>
            </a:r>
            <a:r>
              <a:rPr lang="en-US" sz="1800" b="0" i="0" dirty="0">
                <a:solidFill>
                  <a:schemeClr val="tx2"/>
                </a:solidFill>
                <a:effectLst/>
              </a:rPr>
              <a:t>eflect on how your own policies and practices measure up to </a:t>
            </a:r>
            <a:r>
              <a:rPr lang="en-US" sz="1800" b="1" i="0" dirty="0">
                <a:solidFill>
                  <a:schemeClr val="tx2"/>
                </a:solidFill>
                <a:effectLst/>
              </a:rPr>
              <a:t>Supporting not Supplanting</a:t>
            </a:r>
            <a:r>
              <a:rPr lang="en-US" sz="1800" dirty="0">
                <a:solidFill>
                  <a:schemeClr val="tx2"/>
                </a:solidFill>
              </a:rPr>
              <a:t> in this specialist area of work.</a:t>
            </a:r>
            <a:endParaRPr lang="en-US" sz="1800" b="0" i="0" dirty="0">
              <a:solidFill>
                <a:schemeClr val="tx2"/>
              </a:solidFill>
              <a:effectLst/>
            </a:endParaRPr>
          </a:p>
          <a:p>
            <a:r>
              <a:rPr lang="en-US" sz="1800" b="0" i="0" dirty="0">
                <a:solidFill>
                  <a:schemeClr val="tx2"/>
                </a:solidFill>
                <a:effectLst/>
              </a:rPr>
              <a:t>A significant portion of the webinar will be available for Q&amp;As. Questions sent in advance will be welcome, </a:t>
            </a:r>
            <a:r>
              <a:rPr lang="en-US" sz="1800" b="0" i="0" dirty="0" err="1">
                <a:solidFill>
                  <a:schemeClr val="tx2"/>
                </a:solidFill>
                <a:effectLst/>
              </a:rPr>
              <a:t>maximising</a:t>
            </a:r>
            <a:r>
              <a:rPr lang="en-US" sz="1800" b="0" i="0" dirty="0">
                <a:solidFill>
                  <a:schemeClr val="tx2"/>
                </a:solidFill>
                <a:effectLst/>
              </a:rPr>
              <a:t> the chance of them being answered during the webinar.</a:t>
            </a:r>
          </a:p>
          <a:p>
            <a:endParaRPr lang="en-GB" sz="1800" b="1" dirty="0">
              <a:solidFill>
                <a:schemeClr val="tx2"/>
              </a:solidFill>
            </a:endParaRPr>
          </a:p>
          <a:p>
            <a:r>
              <a:rPr lang="en-GB" sz="1800" u="sng" kern="100" dirty="0">
                <a:solidFill>
                  <a:schemeClr val="tx2"/>
                </a:solidFill>
                <a:effectLst/>
                <a:ea typeface="Calibri" panose="020F0502020204030204" pitchFamily="34" charset="0"/>
                <a:cs typeface="Times New Roman" panose="02020603050405020304" pitchFamily="18" charset="0"/>
                <a:hlinkClick r:id="rId2"/>
              </a:rPr>
              <a:t>https://www.eventbrite.co.uk/e/parents-with-learning-disabilities-supported-or-supplanted-tickets-646894307287</a:t>
            </a:r>
            <a:r>
              <a:rPr lang="en-GB" sz="1800" kern="100" dirty="0">
                <a:solidFill>
                  <a:schemeClr val="tx2"/>
                </a:solidFill>
                <a:effectLst/>
                <a:ea typeface="Calibri" panose="020F0502020204030204" pitchFamily="34" charset="0"/>
                <a:cs typeface="Times New Roman" panose="02020603050405020304" pitchFamily="18" charset="0"/>
              </a:rPr>
              <a:t> </a:t>
            </a:r>
          </a:p>
          <a:p>
            <a:endParaRPr lang="en-GB" sz="1500" b="1" dirty="0">
              <a:solidFill>
                <a:schemeClr val="tx2"/>
              </a:solidFill>
            </a:endParaRPr>
          </a:p>
        </p:txBody>
      </p:sp>
      <p:sp>
        <p:nvSpPr>
          <p:cNvPr id="4" name="Footer Placeholder 3">
            <a:extLst>
              <a:ext uri="{FF2B5EF4-FFF2-40B4-BE49-F238E27FC236}">
                <a16:creationId xmlns:a16="http://schemas.microsoft.com/office/drawing/2014/main" id="{306B8DC0-657A-D79A-78BA-00AA1DD7252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Substituted Parenting report launch 7.6.2023</a:t>
            </a:r>
          </a:p>
        </p:txBody>
      </p:sp>
    </p:spTree>
    <p:extLst>
      <p:ext uri="{BB962C8B-B14F-4D97-AF65-F5344CB8AC3E}">
        <p14:creationId xmlns:p14="http://schemas.microsoft.com/office/powerpoint/2010/main" val="328974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review">
            <a:extLst>
              <a:ext uri="{FF2B5EF4-FFF2-40B4-BE49-F238E27FC236}">
                <a16:creationId xmlns:a16="http://schemas.microsoft.com/office/drawing/2014/main" id="{3F6B9AFE-BFA2-D46F-6F27-5F1CD5553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4671" y="709263"/>
            <a:ext cx="3759105" cy="2659566"/>
          </a:xfrm>
          <a:prstGeom prst="rect">
            <a:avLst/>
          </a:prstGeom>
          <a:noFill/>
        </p:spPr>
      </p:pic>
      <p:pic>
        <p:nvPicPr>
          <p:cNvPr id="5" name="Picture 4" descr="A picture containing graphics, font, graphic design, text&#10;&#10;Description automatically generated">
            <a:extLst>
              <a:ext uri="{FF2B5EF4-FFF2-40B4-BE49-F238E27FC236}">
                <a16:creationId xmlns:a16="http://schemas.microsoft.com/office/drawing/2014/main" id="{70DE2E40-3CE5-E80E-DEF7-14AFCD967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52575" y="4786554"/>
            <a:ext cx="3011200" cy="869739"/>
          </a:xfrm>
          <a:prstGeom prst="rect">
            <a:avLst/>
          </a:prstGeom>
          <a:noFill/>
        </p:spPr>
      </p:pic>
      <p:sp>
        <p:nvSpPr>
          <p:cNvPr id="3" name="TextBox 2">
            <a:extLst>
              <a:ext uri="{FF2B5EF4-FFF2-40B4-BE49-F238E27FC236}">
                <a16:creationId xmlns:a16="http://schemas.microsoft.com/office/drawing/2014/main" id="{F83F3781-6D60-46C9-DD5D-84C16392D1ED}"/>
              </a:ext>
            </a:extLst>
          </p:cNvPr>
          <p:cNvSpPr txBox="1"/>
          <p:nvPr/>
        </p:nvSpPr>
        <p:spPr>
          <a:xfrm>
            <a:off x="5835167" y="295275"/>
            <a:ext cx="4977578" cy="5013221"/>
          </a:xfrm>
          <a:prstGeom prst="rect">
            <a:avLst/>
          </a:prstGeom>
        </p:spPr>
        <p:txBody>
          <a:bodyPr vert="horz" lIns="91440" tIns="45720" rIns="91440" bIns="45720" rtlCol="0" anchor="ctr">
            <a:normAutofit/>
          </a:bodyPr>
          <a:lstStyle/>
          <a:p>
            <a:pPr>
              <a:lnSpc>
                <a:spcPct val="90000"/>
              </a:lnSpc>
              <a:spcAft>
                <a:spcPts val="800"/>
              </a:spcAft>
            </a:pPr>
            <a:r>
              <a:rPr lang="en-US" sz="2800" dirty="0">
                <a:solidFill>
                  <a:schemeClr val="tx2"/>
                </a:solidFill>
                <a:effectLst/>
              </a:rPr>
              <a:t>The project has been funded by the Nuffield Foundation, but the views expressed are those of the authors and not necessarily the Foundation. </a:t>
            </a:r>
          </a:p>
          <a:p>
            <a:pPr indent="-228600">
              <a:lnSpc>
                <a:spcPct val="90000"/>
              </a:lnSpc>
              <a:spcAft>
                <a:spcPts val="800"/>
              </a:spcAft>
              <a:buFont typeface="Arial" panose="020B0604020202020204" pitchFamily="34" charset="0"/>
              <a:buChar char="•"/>
            </a:pPr>
            <a:endParaRPr lang="en-US" sz="2800" dirty="0">
              <a:solidFill>
                <a:schemeClr val="tx2"/>
              </a:solidFill>
            </a:endParaRPr>
          </a:p>
          <a:p>
            <a:pPr>
              <a:lnSpc>
                <a:spcPct val="90000"/>
              </a:lnSpc>
              <a:spcAft>
                <a:spcPts val="800"/>
              </a:spcAft>
            </a:pPr>
            <a:r>
              <a:rPr lang="en-US" sz="2800" dirty="0">
                <a:solidFill>
                  <a:schemeClr val="tx2"/>
                </a:solidFill>
                <a:effectLst/>
              </a:rPr>
              <a:t>Visit: </a:t>
            </a:r>
            <a:r>
              <a:rPr lang="en-US" sz="2800" u="sng" dirty="0">
                <a:solidFill>
                  <a:schemeClr val="tx2"/>
                </a:solidFill>
                <a:effectLst/>
                <a:hlinkClick r:id="rId4"/>
              </a:rPr>
              <a:t>www.nuffieldfoundation.org</a:t>
            </a:r>
            <a:r>
              <a:rPr lang="en-US" sz="2800" dirty="0">
                <a:solidFill>
                  <a:schemeClr val="tx2"/>
                </a:solidFill>
                <a:effectLst/>
              </a:rPr>
              <a:t>. </a:t>
            </a:r>
          </a:p>
        </p:txBody>
      </p:sp>
      <p:sp>
        <p:nvSpPr>
          <p:cNvPr id="2" name="Footer Placeholder 1">
            <a:extLst>
              <a:ext uri="{FF2B5EF4-FFF2-40B4-BE49-F238E27FC236}">
                <a16:creationId xmlns:a16="http://schemas.microsoft.com/office/drawing/2014/main" id="{0A23B58F-31D3-F362-6252-244362DB3624}"/>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289274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686EAD33-C5DD-4FAE-B20B-2707A6A92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C2F7C8AC-27FC-4265-A113-E7CDA1AAD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68B8FD7D-6ECA-0943-FC86-2A78F78CB9C2}"/>
              </a:ext>
            </a:extLst>
          </p:cNvPr>
          <p:cNvSpPr>
            <a:spLocks noGrp="1"/>
          </p:cNvSpPr>
          <p:nvPr>
            <p:ph type="ctrTitle"/>
          </p:nvPr>
        </p:nvSpPr>
        <p:spPr>
          <a:xfrm>
            <a:off x="1085124" y="535612"/>
            <a:ext cx="10021446" cy="2976344"/>
          </a:xfrm>
        </p:spPr>
        <p:txBody>
          <a:bodyPr anchor="b">
            <a:normAutofit/>
          </a:bodyPr>
          <a:lstStyle/>
          <a:p>
            <a:pPr algn="l"/>
            <a:r>
              <a:rPr lang="en-GB" sz="5200" dirty="0">
                <a:solidFill>
                  <a:schemeClr val="tx2"/>
                </a:solidFill>
              </a:rPr>
              <a:t>Why we undertook this study</a:t>
            </a:r>
            <a:br>
              <a:rPr lang="en-GB" sz="5200" dirty="0">
                <a:solidFill>
                  <a:schemeClr val="tx2"/>
                </a:solidFill>
              </a:rPr>
            </a:br>
            <a:r>
              <a:rPr lang="en-GB" sz="5200" dirty="0">
                <a:solidFill>
                  <a:schemeClr val="tx2"/>
                </a:solidFill>
              </a:rPr>
              <a:t>How we did it</a:t>
            </a:r>
            <a:br>
              <a:rPr lang="en-GB" sz="5200" dirty="0">
                <a:solidFill>
                  <a:schemeClr val="tx2"/>
                </a:solidFill>
              </a:rPr>
            </a:br>
            <a:r>
              <a:rPr lang="en-GB" sz="5200" dirty="0">
                <a:solidFill>
                  <a:schemeClr val="tx2"/>
                </a:solidFill>
              </a:rPr>
              <a:t>What we found</a:t>
            </a:r>
          </a:p>
        </p:txBody>
      </p:sp>
      <p:sp>
        <p:nvSpPr>
          <p:cNvPr id="3" name="Subtitle 2">
            <a:extLst>
              <a:ext uri="{FF2B5EF4-FFF2-40B4-BE49-F238E27FC236}">
                <a16:creationId xmlns:a16="http://schemas.microsoft.com/office/drawing/2014/main" id="{E4F52EA6-7FE9-CCA9-E5BC-BDBAFCC27F56}"/>
              </a:ext>
            </a:extLst>
          </p:cNvPr>
          <p:cNvSpPr>
            <a:spLocks noGrp="1"/>
          </p:cNvSpPr>
          <p:nvPr>
            <p:ph type="subTitle" idx="1"/>
          </p:nvPr>
        </p:nvSpPr>
        <p:spPr>
          <a:xfrm>
            <a:off x="880872" y="4421121"/>
            <a:ext cx="10377678" cy="2170179"/>
          </a:xfrm>
        </p:spPr>
        <p:txBody>
          <a:bodyPr anchor="ctr">
            <a:normAutofit fontScale="92500" lnSpcReduction="10000"/>
          </a:bodyPr>
          <a:lstStyle/>
          <a:p>
            <a:pPr algn="l"/>
            <a:endParaRPr lang="en-GB" sz="2000" dirty="0">
              <a:solidFill>
                <a:schemeClr val="tx2"/>
              </a:solidFill>
            </a:endParaRPr>
          </a:p>
          <a:p>
            <a:pPr algn="l"/>
            <a:endParaRPr lang="en-GB" sz="2000" dirty="0">
              <a:solidFill>
                <a:schemeClr val="tx2"/>
              </a:solidFill>
            </a:endParaRPr>
          </a:p>
          <a:p>
            <a:pPr algn="l"/>
            <a:r>
              <a:rPr lang="en-GB" sz="2000" dirty="0">
                <a:solidFill>
                  <a:schemeClr val="tx2"/>
                </a:solidFill>
              </a:rPr>
              <a:t>Nadine Tilbury – Policy Officer for the Working Together with Parents Network, Norah Fry Centre for Disability Studies, School for Policy Studies, University of Bristol.</a:t>
            </a:r>
          </a:p>
          <a:p>
            <a:pPr algn="l"/>
            <a:r>
              <a:rPr lang="en-GB" sz="2000" dirty="0">
                <a:solidFill>
                  <a:schemeClr val="tx2"/>
                </a:solidFill>
              </a:rPr>
              <a:t>Beth Tarleton – Senior Lecturer, Co-Ordinator of the Working Together with Parents Network, Programme Director for the Masters in Policy Research and Masters in Social Work Research, Norah Fry Centre for Disability Studies, School for Policy Studies, University of Bristol.</a:t>
            </a:r>
          </a:p>
          <a:p>
            <a:pPr algn="l"/>
            <a:endParaRPr lang="en-GB" dirty="0">
              <a:solidFill>
                <a:schemeClr val="tx2"/>
              </a:solidFill>
            </a:endParaRPr>
          </a:p>
        </p:txBody>
      </p:sp>
      <p:grpSp>
        <p:nvGrpSpPr>
          <p:cNvPr id="25" name="Group 11">
            <a:extLst>
              <a:ext uri="{FF2B5EF4-FFF2-40B4-BE49-F238E27FC236}">
                <a16:creationId xmlns:a16="http://schemas.microsoft.com/office/drawing/2014/main" id="{A574C829-AF08-4CA3-A132-7BA044897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40193"/>
            <a:ext cx="3860800" cy="2357750"/>
            <a:chOff x="6867015" y="-1"/>
            <a:chExt cx="5324985" cy="3251912"/>
          </a:xfrm>
          <a:solidFill>
            <a:schemeClr val="accent5">
              <a:alpha val="5000"/>
            </a:schemeClr>
          </a:solidFill>
        </p:grpSpPr>
        <p:sp>
          <p:nvSpPr>
            <p:cNvPr id="26" name="Freeform: Shape 12">
              <a:extLst>
                <a:ext uri="{FF2B5EF4-FFF2-40B4-BE49-F238E27FC236}">
                  <a16:creationId xmlns:a16="http://schemas.microsoft.com/office/drawing/2014/main" id="{86657EC0-FDE0-46ED-B690-5D6F39E7C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
              <a:extLst>
                <a:ext uri="{FF2B5EF4-FFF2-40B4-BE49-F238E27FC236}">
                  <a16:creationId xmlns:a16="http://schemas.microsoft.com/office/drawing/2014/main" id="{0469DA12-6B55-4610-981D-8D39001A3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4">
              <a:extLst>
                <a:ext uri="{FF2B5EF4-FFF2-40B4-BE49-F238E27FC236}">
                  <a16:creationId xmlns:a16="http://schemas.microsoft.com/office/drawing/2014/main" id="{C17A0838-B219-4FA5-9F2E-41DFEF168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C40A62EB-A3D1-42CD-900F-B95A32AD4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7">
            <a:extLst>
              <a:ext uri="{FF2B5EF4-FFF2-40B4-BE49-F238E27FC236}">
                <a16:creationId xmlns:a16="http://schemas.microsoft.com/office/drawing/2014/main" id="{1D3FC9CC-6461-481B-BB4C-19D576432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76747" y="4683666"/>
            <a:ext cx="2514948" cy="2174333"/>
            <a:chOff x="-305" y="-4155"/>
            <a:chExt cx="2514948" cy="2174333"/>
          </a:xfrm>
        </p:grpSpPr>
        <p:sp>
          <p:nvSpPr>
            <p:cNvPr id="31" name="Freeform: Shape 18">
              <a:extLst>
                <a:ext uri="{FF2B5EF4-FFF2-40B4-BE49-F238E27FC236}">
                  <a16:creationId xmlns:a16="http://schemas.microsoft.com/office/drawing/2014/main" id="{3DC5B0F2-69AA-43F6-913D-55EE92A3A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B71A70-289A-4951-A90D-BB2EBEAE5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6B120A3-330F-4099-9B8D-9196387AF1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780CC992-5DC7-4E9B-9A16-9FC4C1BE2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7204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B3ED-46EA-CCD8-9E65-3B6BB1791474}"/>
              </a:ext>
            </a:extLst>
          </p:cNvPr>
          <p:cNvSpPr>
            <a:spLocks noGrp="1"/>
          </p:cNvSpPr>
          <p:nvPr>
            <p:ph type="title"/>
          </p:nvPr>
        </p:nvSpPr>
        <p:spPr/>
        <p:txBody>
          <a:bodyPr/>
          <a:lstStyle/>
          <a:p>
            <a:pPr algn="ctr"/>
            <a:r>
              <a:rPr lang="en-GB"/>
              <a:t>Why we undertook this study</a:t>
            </a:r>
            <a:endParaRPr lang="en-GB" dirty="0"/>
          </a:p>
        </p:txBody>
      </p:sp>
      <p:sp>
        <p:nvSpPr>
          <p:cNvPr id="3" name="Content Placeholder 2">
            <a:extLst>
              <a:ext uri="{FF2B5EF4-FFF2-40B4-BE49-F238E27FC236}">
                <a16:creationId xmlns:a16="http://schemas.microsoft.com/office/drawing/2014/main" id="{62779B28-9074-F566-7A65-FD701D3C7BB1}"/>
              </a:ext>
            </a:extLst>
          </p:cNvPr>
          <p:cNvSpPr>
            <a:spLocks noGrp="1"/>
          </p:cNvSpPr>
          <p:nvPr>
            <p:ph idx="1"/>
          </p:nvPr>
        </p:nvSpPr>
        <p:spPr/>
        <p:txBody>
          <a:bodyPr>
            <a:normAutofit/>
          </a:bodyPr>
          <a:lstStyle/>
          <a:p>
            <a:r>
              <a:rPr lang="en-GB"/>
              <a:t>Published judgments e.g.</a:t>
            </a:r>
          </a:p>
          <a:p>
            <a:pPr lvl="1"/>
            <a:r>
              <a:rPr lang="en-GB" sz="2000">
                <a:solidFill>
                  <a:prstClr val="black"/>
                </a:solidFill>
                <a:ea typeface="+mj-ea"/>
                <a:cs typeface="+mj-cs"/>
              </a:rPr>
              <a:t>A Local Authority v G (Parent with Learning Disability) [2017] EWFC B94</a:t>
            </a:r>
          </a:p>
          <a:p>
            <a:pPr lvl="1"/>
            <a:r>
              <a:rPr lang="en-GB" sz="2000">
                <a:solidFill>
                  <a:prstClr val="black"/>
                </a:solidFill>
                <a:ea typeface="+mj-ea"/>
                <a:cs typeface="+mj-cs"/>
              </a:rPr>
              <a:t>PQR (Supported Parenting for Learning Disabled Parents) </a:t>
            </a:r>
            <a:br>
              <a:rPr lang="en-GB" sz="2000">
                <a:solidFill>
                  <a:prstClr val="black"/>
                </a:solidFill>
                <a:ea typeface="+mj-ea"/>
                <a:cs typeface="+mj-cs"/>
              </a:rPr>
            </a:br>
            <a:r>
              <a:rPr lang="en-GB" sz="2000">
                <a:solidFill>
                  <a:prstClr val="black"/>
                </a:solidFill>
                <a:ea typeface="+mj-ea"/>
                <a:cs typeface="+mj-cs"/>
              </a:rPr>
              <a:t>[2018] EWFC B72 (30 October 2018)</a:t>
            </a:r>
          </a:p>
          <a:p>
            <a:pPr lvl="1"/>
            <a:r>
              <a:rPr lang="en-GB" sz="2000">
                <a:solidFill>
                  <a:prstClr val="black"/>
                </a:solidFill>
                <a:ea typeface="Times New Roman" panose="02020603050405020304" pitchFamily="18" charset="0"/>
                <a:cs typeface="Times New Roman" panose="02020603050405020304" pitchFamily="18" charset="0"/>
              </a:rPr>
              <a:t>Re D (Adoption) (No 3)</a:t>
            </a:r>
            <a:r>
              <a:rPr lang="en-GB" sz="2000" i="1">
                <a:solidFill>
                  <a:prstClr val="black"/>
                </a:solidFill>
                <a:ea typeface="Times New Roman" panose="02020603050405020304" pitchFamily="18" charset="0"/>
                <a:cs typeface="Times New Roman" panose="02020603050405020304" pitchFamily="18" charset="0"/>
              </a:rPr>
              <a:t> </a:t>
            </a:r>
            <a:r>
              <a:rPr lang="en-GB" sz="2000">
                <a:solidFill>
                  <a:prstClr val="black"/>
                </a:solidFill>
                <a:ea typeface="Times New Roman" panose="02020603050405020304" pitchFamily="18" charset="0"/>
                <a:cs typeface="Times New Roman" panose="02020603050405020304" pitchFamily="18" charset="0"/>
              </a:rPr>
              <a:t>[2016] EWFC 1 referred to ‘parenting by others’</a:t>
            </a:r>
          </a:p>
          <a:p>
            <a:r>
              <a:rPr lang="en-GB"/>
              <a:t>Local authority identifies the support needed but says it would amount to ‘substituted parenting’ which is harmful for the child. The child is then permanently removed.</a:t>
            </a:r>
          </a:p>
          <a:p>
            <a:r>
              <a:rPr lang="en-GB"/>
              <a:t>Speculative concerns – theoretical support packages - lack of analysis and options to address perceived risk of ‘substituted parenting’</a:t>
            </a:r>
          </a:p>
          <a:p>
            <a:endParaRPr lang="en-GB"/>
          </a:p>
          <a:p>
            <a:endParaRPr lang="en-GB"/>
          </a:p>
          <a:p>
            <a:endParaRPr lang="en-GB" dirty="0"/>
          </a:p>
        </p:txBody>
      </p:sp>
      <p:sp>
        <p:nvSpPr>
          <p:cNvPr id="4" name="Footer Placeholder 3">
            <a:extLst>
              <a:ext uri="{FF2B5EF4-FFF2-40B4-BE49-F238E27FC236}">
                <a16:creationId xmlns:a16="http://schemas.microsoft.com/office/drawing/2014/main" id="{D4443034-753A-0BA6-40CE-A60239BFF1D4}"/>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320654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a:t>A conclusion or a starting point?</a:t>
            </a:r>
            <a:endParaRPr lang="en-GB" sz="4000" dirty="0"/>
          </a:p>
        </p:txBody>
      </p:sp>
      <p:sp>
        <p:nvSpPr>
          <p:cNvPr id="3" name="Content Placeholder 2"/>
          <p:cNvSpPr>
            <a:spLocks noGrp="1"/>
          </p:cNvSpPr>
          <p:nvPr>
            <p:ph idx="1"/>
          </p:nvPr>
        </p:nvSpPr>
        <p:spPr>
          <a:xfrm>
            <a:off x="838200" y="1495425"/>
            <a:ext cx="10515600" cy="4681538"/>
          </a:xfrm>
        </p:spPr>
        <p:txBody>
          <a:bodyPr>
            <a:normAutofit fontScale="85000" lnSpcReduction="20000"/>
          </a:bodyPr>
          <a:lstStyle/>
          <a:p>
            <a:r>
              <a:rPr lang="en-GB"/>
              <a:t>There is a </a:t>
            </a:r>
            <a:r>
              <a:rPr lang="en-GB">
                <a:solidFill>
                  <a:srgbClr val="FF0000"/>
                </a:solidFill>
              </a:rPr>
              <a:t>worry</a:t>
            </a:r>
            <a:r>
              <a:rPr lang="en-GB"/>
              <a:t> that caring for Emma will only get </a:t>
            </a:r>
            <a:r>
              <a:rPr lang="en-GB">
                <a:solidFill>
                  <a:srgbClr val="FF0000"/>
                </a:solidFill>
              </a:rPr>
              <a:t>harder</a:t>
            </a:r>
            <a:r>
              <a:rPr lang="en-GB"/>
              <a:t> as she grows and her </a:t>
            </a:r>
            <a:r>
              <a:rPr lang="en-GB">
                <a:solidFill>
                  <a:srgbClr val="FF0000"/>
                </a:solidFill>
              </a:rPr>
              <a:t>needs change</a:t>
            </a:r>
            <a:r>
              <a:rPr lang="en-GB"/>
              <a:t>.</a:t>
            </a:r>
          </a:p>
          <a:p>
            <a:r>
              <a:rPr lang="en-GB"/>
              <a:t>Even with effectively round the clock support in place, the parents would </a:t>
            </a:r>
            <a:r>
              <a:rPr lang="en-GB">
                <a:solidFill>
                  <a:srgbClr val="FF0000"/>
                </a:solidFill>
              </a:rPr>
              <a:t>struggle </a:t>
            </a:r>
            <a:r>
              <a:rPr lang="en-GB"/>
              <a:t>to meet </a:t>
            </a:r>
            <a:r>
              <a:rPr lang="en-GB">
                <a:solidFill>
                  <a:srgbClr val="FF0000"/>
                </a:solidFill>
              </a:rPr>
              <a:t>all </a:t>
            </a:r>
            <a:r>
              <a:rPr lang="en-GB"/>
              <a:t>Emma’s needs, not just </a:t>
            </a:r>
            <a:r>
              <a:rPr lang="en-GB">
                <a:solidFill>
                  <a:srgbClr val="FF0000"/>
                </a:solidFill>
              </a:rPr>
              <a:t>physical</a:t>
            </a:r>
            <a:r>
              <a:rPr lang="en-GB"/>
              <a:t>, but </a:t>
            </a:r>
            <a:r>
              <a:rPr lang="en-GB">
                <a:solidFill>
                  <a:srgbClr val="FF0000"/>
                </a:solidFill>
              </a:rPr>
              <a:t>emotional</a:t>
            </a:r>
            <a:r>
              <a:rPr lang="en-GB"/>
              <a:t> and </a:t>
            </a:r>
            <a:r>
              <a:rPr lang="en-GB">
                <a:solidFill>
                  <a:srgbClr val="FF0000"/>
                </a:solidFill>
              </a:rPr>
              <a:t>educational</a:t>
            </a:r>
            <a:r>
              <a:rPr lang="en-GB"/>
              <a:t>.</a:t>
            </a:r>
          </a:p>
          <a:p>
            <a:r>
              <a:rPr lang="en-GB"/>
              <a:t>There is a </a:t>
            </a:r>
            <a:r>
              <a:rPr lang="en-GB">
                <a:solidFill>
                  <a:srgbClr val="FF0000"/>
                </a:solidFill>
              </a:rPr>
              <a:t>risk </a:t>
            </a:r>
            <a:r>
              <a:rPr lang="en-GB"/>
              <a:t>that any helper or combination of helpers would effectively </a:t>
            </a:r>
            <a:r>
              <a:rPr lang="en-GB">
                <a:solidFill>
                  <a:srgbClr val="FF0000"/>
                </a:solidFill>
              </a:rPr>
              <a:t>have to (1) take over(2) much</a:t>
            </a:r>
            <a:r>
              <a:rPr lang="en-GB"/>
              <a:t> </a:t>
            </a:r>
            <a:r>
              <a:rPr lang="en-GB">
                <a:solidFill>
                  <a:srgbClr val="FF0000"/>
                </a:solidFill>
              </a:rPr>
              <a:t>(3)</a:t>
            </a:r>
            <a:r>
              <a:rPr lang="en-GB"/>
              <a:t> of the parental </a:t>
            </a:r>
            <a:r>
              <a:rPr lang="en-GB">
                <a:solidFill>
                  <a:srgbClr val="FF0000"/>
                </a:solidFill>
              </a:rPr>
              <a:t>role</a:t>
            </a:r>
            <a:r>
              <a:rPr lang="en-GB"/>
              <a:t>, and this </a:t>
            </a:r>
            <a:r>
              <a:rPr lang="en-GB">
                <a:solidFill>
                  <a:srgbClr val="FF0000"/>
                </a:solidFill>
              </a:rPr>
              <a:t>would be </a:t>
            </a:r>
            <a:r>
              <a:rPr lang="en-GB"/>
              <a:t>confusing for F and M but also for Emma.</a:t>
            </a:r>
          </a:p>
          <a:p>
            <a:endParaRPr lang="en-GB"/>
          </a:p>
          <a:p>
            <a:r>
              <a:rPr lang="en-GB">
                <a:solidFill>
                  <a:srgbClr val="FF0000"/>
                </a:solidFill>
              </a:rPr>
              <a:t>risk</a:t>
            </a:r>
            <a:r>
              <a:rPr lang="en-GB"/>
              <a:t> of emotional harm to EA of growing up in circumstances where she has </a:t>
            </a:r>
            <a:r>
              <a:rPr lang="en-GB">
                <a:solidFill>
                  <a:srgbClr val="FF0000"/>
                </a:solidFill>
              </a:rPr>
              <a:t>multiple carers</a:t>
            </a:r>
            <a:r>
              <a:rPr lang="en-GB"/>
              <a:t>, particularly in circumstances where the carers </a:t>
            </a:r>
            <a:r>
              <a:rPr lang="en-GB">
                <a:solidFill>
                  <a:srgbClr val="FF0000"/>
                </a:solidFill>
              </a:rPr>
              <a:t>cannot communicate </a:t>
            </a:r>
            <a:r>
              <a:rPr lang="en-GB"/>
              <a:t>with each other properly. This </a:t>
            </a:r>
            <a:r>
              <a:rPr lang="en-GB">
                <a:solidFill>
                  <a:srgbClr val="FF0000"/>
                </a:solidFill>
              </a:rPr>
              <a:t>lacks</a:t>
            </a:r>
            <a:r>
              <a:rPr lang="en-GB"/>
              <a:t> stability, consistency and the emotional certainties that EA needs.’</a:t>
            </a:r>
          </a:p>
          <a:p>
            <a:r>
              <a:rPr lang="en-GB"/>
              <a:t>EA </a:t>
            </a:r>
            <a:r>
              <a:rPr lang="en-GB">
                <a:solidFill>
                  <a:srgbClr val="FF0000"/>
                </a:solidFill>
              </a:rPr>
              <a:t>may not </a:t>
            </a:r>
            <a:r>
              <a:rPr lang="en-GB"/>
              <a:t>feel certain about where her home is, now, and in the future. She </a:t>
            </a:r>
            <a:r>
              <a:rPr lang="en-GB">
                <a:solidFill>
                  <a:srgbClr val="FF0000"/>
                </a:solidFill>
              </a:rPr>
              <a:t>may be</a:t>
            </a:r>
            <a:r>
              <a:rPr lang="en-GB"/>
              <a:t> bewildered by frequent changes.</a:t>
            </a:r>
          </a:p>
          <a:p>
            <a:endParaRPr lang="en-GB"/>
          </a:p>
          <a:p>
            <a:endParaRPr lang="en-GB" dirty="0"/>
          </a:p>
        </p:txBody>
      </p:sp>
      <p:sp>
        <p:nvSpPr>
          <p:cNvPr id="6" name="Footer Placeholder 5"/>
          <p:cNvSpPr>
            <a:spLocks noGrp="1"/>
          </p:cNvSpPr>
          <p:nvPr>
            <p:ph type="ftr" sz="quarter" idx="11"/>
          </p:nvPr>
        </p:nvSpPr>
        <p:spPr/>
        <p:txBody>
          <a:bodyPr/>
          <a:lstStyle/>
          <a:p>
            <a:r>
              <a:rPr lang="en-US">
                <a:solidFill>
                  <a:prstClr val="black">
                    <a:tint val="75000"/>
                  </a:prstClr>
                </a:solidFill>
              </a:rPr>
              <a:t>Substituted Parenting report launch 7.6.2023</a:t>
            </a:r>
          </a:p>
        </p:txBody>
      </p:sp>
    </p:spTree>
    <p:extLst>
      <p:ext uri="{BB962C8B-B14F-4D97-AF65-F5344CB8AC3E}">
        <p14:creationId xmlns:p14="http://schemas.microsoft.com/office/powerpoint/2010/main" val="371241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2BA5-FACA-F9E0-EEAA-BF6C85459656}"/>
              </a:ext>
            </a:extLst>
          </p:cNvPr>
          <p:cNvSpPr>
            <a:spLocks noGrp="1"/>
          </p:cNvSpPr>
          <p:nvPr>
            <p:ph type="title"/>
          </p:nvPr>
        </p:nvSpPr>
        <p:spPr/>
        <p:txBody>
          <a:bodyPr>
            <a:normAutofit/>
          </a:bodyPr>
          <a:lstStyle/>
          <a:p>
            <a:pPr algn="ctr"/>
            <a:r>
              <a:rPr lang="en-GB" sz="3600" dirty="0">
                <a:solidFill>
                  <a:prstClr val="black"/>
                </a:solidFill>
                <a:latin typeface="+mn-lt"/>
                <a:ea typeface="Times New Roman" panose="02020603050405020304" pitchFamily="18" charset="0"/>
                <a:cs typeface="Times New Roman" panose="02020603050405020304" pitchFamily="18" charset="0"/>
              </a:rPr>
              <a:t>????</a:t>
            </a:r>
            <a:br>
              <a:rPr lang="en-GB" sz="3600" b="1" dirty="0">
                <a:solidFill>
                  <a:prstClr val="black"/>
                </a:solidFill>
                <a:latin typeface="+mn-lt"/>
                <a:ea typeface="Times New Roman" panose="02020603050405020304" pitchFamily="18" charset="0"/>
                <a:cs typeface="Times New Roman" panose="02020603050405020304" pitchFamily="18" charset="0"/>
              </a:rPr>
            </a:br>
            <a:endParaRPr lang="en-GB" b="1" dirty="0">
              <a:latin typeface="+mn-lt"/>
            </a:endParaRPr>
          </a:p>
        </p:txBody>
      </p:sp>
      <p:sp>
        <p:nvSpPr>
          <p:cNvPr id="3" name="Content Placeholder 2">
            <a:extLst>
              <a:ext uri="{FF2B5EF4-FFF2-40B4-BE49-F238E27FC236}">
                <a16:creationId xmlns:a16="http://schemas.microsoft.com/office/drawing/2014/main" id="{0F561D86-14AB-164F-BA21-B97E626A0F63}"/>
              </a:ext>
            </a:extLst>
          </p:cNvPr>
          <p:cNvSpPr>
            <a:spLocks noGrp="1"/>
          </p:cNvSpPr>
          <p:nvPr>
            <p:ph idx="1"/>
          </p:nvPr>
        </p:nvSpPr>
        <p:spPr>
          <a:xfrm>
            <a:off x="609600" y="1600199"/>
            <a:ext cx="10972800" cy="4525965"/>
          </a:xfrm>
        </p:spPr>
        <p:txBody>
          <a:bodyPr>
            <a:normAutofit/>
          </a:bodyPr>
          <a:lstStyle/>
          <a:p>
            <a:r>
              <a:rPr lang="en-GB" dirty="0">
                <a:solidFill>
                  <a:prstClr val="black"/>
                </a:solidFill>
                <a:ea typeface="Times New Roman" panose="02020603050405020304" pitchFamily="18" charset="0"/>
                <a:cs typeface="Times New Roman" panose="02020603050405020304" pitchFamily="18" charset="0"/>
              </a:rPr>
              <a:t>Is it the </a:t>
            </a:r>
            <a:r>
              <a:rPr lang="en-GB" u="sng" dirty="0">
                <a:solidFill>
                  <a:prstClr val="black"/>
                </a:solidFill>
                <a:ea typeface="Times New Roman" panose="02020603050405020304" pitchFamily="18" charset="0"/>
                <a:cs typeface="Times New Roman" panose="02020603050405020304" pitchFamily="18" charset="0"/>
              </a:rPr>
              <a:t>amount</a:t>
            </a:r>
            <a:r>
              <a:rPr lang="en-GB" dirty="0">
                <a:solidFill>
                  <a:prstClr val="black"/>
                </a:solidFill>
                <a:ea typeface="Times New Roman" panose="02020603050405020304" pitchFamily="18" charset="0"/>
                <a:cs typeface="Times New Roman" panose="02020603050405020304" pitchFamily="18" charset="0"/>
              </a:rPr>
              <a:t> of support and/or the </a:t>
            </a:r>
            <a:r>
              <a:rPr lang="en-GB" u="sng" dirty="0">
                <a:solidFill>
                  <a:prstClr val="black"/>
                </a:solidFill>
                <a:ea typeface="Times New Roman" panose="02020603050405020304" pitchFamily="18" charset="0"/>
                <a:cs typeface="Times New Roman" panose="02020603050405020304" pitchFamily="18" charset="0"/>
              </a:rPr>
              <a:t>type </a:t>
            </a:r>
            <a:r>
              <a:rPr lang="en-GB" dirty="0">
                <a:solidFill>
                  <a:prstClr val="black"/>
                </a:solidFill>
                <a:ea typeface="Times New Roman" panose="02020603050405020304" pitchFamily="18" charset="0"/>
                <a:cs typeface="Times New Roman" panose="02020603050405020304" pitchFamily="18" charset="0"/>
              </a:rPr>
              <a:t>of support that is problematic? </a:t>
            </a:r>
          </a:p>
          <a:p>
            <a:r>
              <a:rPr lang="en-GB" dirty="0"/>
              <a:t>What is too much support? Too many people? For too many hours? For too long a time? Too expensive?</a:t>
            </a:r>
          </a:p>
          <a:p>
            <a:r>
              <a:rPr lang="en-GB" dirty="0"/>
              <a:t>Where is the dividing line between ‘extensive’ and ‘excessive’ support? </a:t>
            </a:r>
          </a:p>
          <a:p>
            <a:r>
              <a:rPr lang="en-GB" dirty="0"/>
              <a:t>Where did the term/concept come from? What is the evidence base for it? </a:t>
            </a:r>
          </a:p>
          <a:p>
            <a:r>
              <a:rPr lang="en-GB" dirty="0"/>
              <a:t>Why no analysis of the perceived risk? Why no options explored to mitigate/eliminate the perceived risk? </a:t>
            </a:r>
          </a:p>
          <a:p>
            <a:endParaRPr lang="en-GB" dirty="0"/>
          </a:p>
        </p:txBody>
      </p:sp>
      <p:sp>
        <p:nvSpPr>
          <p:cNvPr id="4" name="Footer Placeholder 3">
            <a:extLst>
              <a:ext uri="{FF2B5EF4-FFF2-40B4-BE49-F238E27FC236}">
                <a16:creationId xmlns:a16="http://schemas.microsoft.com/office/drawing/2014/main" id="{7AC2269B-C311-2F7B-F7CC-9479FDF87C2E}"/>
              </a:ext>
            </a:extLst>
          </p:cNvPr>
          <p:cNvSpPr>
            <a:spLocks noGrp="1"/>
          </p:cNvSpPr>
          <p:nvPr>
            <p:ph type="ftr" sz="quarter" idx="11"/>
          </p:nvPr>
        </p:nvSpPr>
        <p:spPr/>
        <p:txBody>
          <a:bodyPr/>
          <a:lstStyle/>
          <a:p>
            <a:r>
              <a:rPr lang="en-US"/>
              <a:t>Substituted Parenting report launch 7.6.2023</a:t>
            </a:r>
          </a:p>
        </p:txBody>
      </p:sp>
    </p:spTree>
    <p:extLst>
      <p:ext uri="{BB962C8B-B14F-4D97-AF65-F5344CB8AC3E}">
        <p14:creationId xmlns:p14="http://schemas.microsoft.com/office/powerpoint/2010/main" val="169613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86E6-25C9-A8F8-E1E4-B5F1970F2702}"/>
              </a:ext>
            </a:extLst>
          </p:cNvPr>
          <p:cNvSpPr>
            <a:spLocks noGrp="1"/>
          </p:cNvSpPr>
          <p:nvPr>
            <p:ph type="title"/>
          </p:nvPr>
        </p:nvSpPr>
        <p:spPr/>
        <p:txBody>
          <a:bodyPr/>
          <a:lstStyle/>
          <a:p>
            <a:r>
              <a:rPr lang="en-GB" dirty="0"/>
              <a:t>Good Practice Guidance on working with parents with a learning disability (2021)</a:t>
            </a:r>
          </a:p>
        </p:txBody>
      </p:sp>
      <p:sp>
        <p:nvSpPr>
          <p:cNvPr id="3" name="Content Placeholder 2">
            <a:extLst>
              <a:ext uri="{FF2B5EF4-FFF2-40B4-BE49-F238E27FC236}">
                <a16:creationId xmlns:a16="http://schemas.microsoft.com/office/drawing/2014/main" id="{03BD48D4-9AB8-5586-B0C3-FDCD7E97565D}"/>
              </a:ext>
            </a:extLst>
          </p:cNvPr>
          <p:cNvSpPr>
            <a:spLocks noGrp="1"/>
          </p:cNvSpPr>
          <p:nvPr>
            <p:ph idx="1"/>
          </p:nvPr>
        </p:nvSpPr>
        <p:spPr/>
        <p:txBody>
          <a:bodyPr/>
          <a:lstStyle/>
          <a:p>
            <a:pPr marL="0" indent="0">
              <a:buNone/>
            </a:pPr>
            <a:endParaRPr lang="en-US" dirty="0"/>
          </a:p>
          <a:p>
            <a:r>
              <a:rPr lang="en-US" i="1" dirty="0"/>
              <a:t>Where a local authority raises the issue of ‘substituted parenting’ it should be able to fully evidence its position, including an analysis of the weight and likelihood of the risk and the options that have been considered to address, reduce, or remove that risk. Every effort should be made to support, not supplant the parent.</a:t>
            </a:r>
          </a:p>
          <a:p>
            <a:endParaRPr lang="en-US" i="1" dirty="0"/>
          </a:p>
          <a:p>
            <a:pPr marL="0" indent="0">
              <a:buNone/>
            </a:pPr>
            <a:r>
              <a:rPr lang="en-US" dirty="0"/>
              <a:t> Para 1.4.4</a:t>
            </a:r>
            <a:endParaRPr lang="en-GB" dirty="0"/>
          </a:p>
        </p:txBody>
      </p:sp>
      <p:sp>
        <p:nvSpPr>
          <p:cNvPr id="4" name="Footer Placeholder 3">
            <a:extLst>
              <a:ext uri="{FF2B5EF4-FFF2-40B4-BE49-F238E27FC236}">
                <a16:creationId xmlns:a16="http://schemas.microsoft.com/office/drawing/2014/main" id="{F26D8736-6ADA-FDC4-84B6-971BC82A7A0D}"/>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286512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5F3-044F-4C4E-D7DE-8C48932FB6EF}"/>
              </a:ext>
            </a:extLst>
          </p:cNvPr>
          <p:cNvSpPr>
            <a:spLocks noGrp="1"/>
          </p:cNvSpPr>
          <p:nvPr>
            <p:ph type="title"/>
          </p:nvPr>
        </p:nvSpPr>
        <p:spPr/>
        <p:txBody>
          <a:bodyPr/>
          <a:lstStyle/>
          <a:p>
            <a:pPr algn="ctr"/>
            <a:r>
              <a:rPr lang="en-GB" dirty="0"/>
              <a:t>How we did it</a:t>
            </a:r>
          </a:p>
        </p:txBody>
      </p:sp>
      <p:sp>
        <p:nvSpPr>
          <p:cNvPr id="3" name="Content Placeholder 2">
            <a:extLst>
              <a:ext uri="{FF2B5EF4-FFF2-40B4-BE49-F238E27FC236}">
                <a16:creationId xmlns:a16="http://schemas.microsoft.com/office/drawing/2014/main" id="{2524C6B2-DED1-E4C0-4C6D-ECA2D8FE4E04}"/>
              </a:ext>
            </a:extLst>
          </p:cNvPr>
          <p:cNvSpPr>
            <a:spLocks noGrp="1"/>
          </p:cNvSpPr>
          <p:nvPr>
            <p:ph idx="1"/>
          </p:nvPr>
        </p:nvSpPr>
        <p:spPr/>
        <p:txBody>
          <a:bodyPr>
            <a:normAutofit fontScale="77500" lnSpcReduction="20000"/>
          </a:bodyPr>
          <a:lstStyle/>
          <a:p>
            <a:r>
              <a:rPr lang="en-US" dirty="0"/>
              <a:t>Project Nov 21 – Apr 23 	 Funded by the Nuffield Foundation</a:t>
            </a:r>
          </a:p>
          <a:p>
            <a:endParaRPr lang="en-US" dirty="0"/>
          </a:p>
          <a:p>
            <a:r>
              <a:rPr lang="en-US" sz="2800" dirty="0"/>
              <a:t>Parents Advisory Board</a:t>
            </a:r>
          </a:p>
          <a:p>
            <a:r>
              <a:rPr lang="en-US" sz="2800" dirty="0"/>
              <a:t>Professionals Advisory Board – clinical psychologist, social workers, barristers, solicitors, independent advocates, NFJO, FRG, ADCS, OSPT, </a:t>
            </a:r>
            <a:r>
              <a:rPr lang="en-US" sz="2800" dirty="0" err="1"/>
              <a:t>Cafcass</a:t>
            </a:r>
            <a:r>
              <a:rPr lang="en-US" sz="2800" dirty="0"/>
              <a:t>, Law Society, FLBA, academics and practitioners.</a:t>
            </a:r>
          </a:p>
          <a:p>
            <a:endParaRPr lang="en-US" sz="28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Interviewed 21 family court practitioners – judges, solicitors, barristers, social workers, Cafcass guardians and independent advocates.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Held focus groups with 21 parents with learning disabilities.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Identified themes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Made recommendations for practice and policy</a:t>
            </a:r>
          </a:p>
          <a:p>
            <a:endParaRPr lang="en-GB" dirty="0"/>
          </a:p>
        </p:txBody>
      </p:sp>
      <p:sp>
        <p:nvSpPr>
          <p:cNvPr id="4" name="Footer Placeholder 3">
            <a:extLst>
              <a:ext uri="{FF2B5EF4-FFF2-40B4-BE49-F238E27FC236}">
                <a16:creationId xmlns:a16="http://schemas.microsoft.com/office/drawing/2014/main" id="{761BFB24-17DC-9FB6-3268-3D3FB166D443}"/>
              </a:ext>
            </a:extLst>
          </p:cNvPr>
          <p:cNvSpPr>
            <a:spLocks noGrp="1"/>
          </p:cNvSpPr>
          <p:nvPr>
            <p:ph type="ftr" sz="quarter" idx="11"/>
          </p:nvPr>
        </p:nvSpPr>
        <p:spPr/>
        <p:txBody>
          <a:bodyPr/>
          <a:lstStyle/>
          <a:p>
            <a:r>
              <a:rPr lang="en-US"/>
              <a:t>Substituted Parenting report launch 7.6.2023</a:t>
            </a:r>
            <a:endParaRPr lang="en-GB"/>
          </a:p>
        </p:txBody>
      </p:sp>
    </p:spTree>
    <p:extLst>
      <p:ext uri="{BB962C8B-B14F-4D97-AF65-F5344CB8AC3E}">
        <p14:creationId xmlns:p14="http://schemas.microsoft.com/office/powerpoint/2010/main" val="126246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03EB-AAC4-2781-90CB-C3DDE87DAE6A}"/>
              </a:ext>
            </a:extLst>
          </p:cNvPr>
          <p:cNvSpPr>
            <a:spLocks noGrp="1"/>
          </p:cNvSpPr>
          <p:nvPr>
            <p:ph type="title"/>
          </p:nvPr>
        </p:nvSpPr>
        <p:spPr/>
        <p:txBody>
          <a:bodyPr>
            <a:normAutofit/>
          </a:bodyPr>
          <a:lstStyle/>
          <a:p>
            <a:pPr algn="ctr"/>
            <a:r>
              <a:rPr lang="en-GB" dirty="0"/>
              <a:t>What we found </a:t>
            </a:r>
          </a:p>
        </p:txBody>
      </p:sp>
      <p:sp>
        <p:nvSpPr>
          <p:cNvPr id="3" name="Content Placeholder 2">
            <a:extLst>
              <a:ext uri="{FF2B5EF4-FFF2-40B4-BE49-F238E27FC236}">
                <a16:creationId xmlns:a16="http://schemas.microsoft.com/office/drawing/2014/main" id="{5C726822-9CE0-769B-EDDE-5AF6F5483FD5}"/>
              </a:ext>
            </a:extLst>
          </p:cNvPr>
          <p:cNvSpPr>
            <a:spLocks noGrp="1"/>
          </p:cNvSpPr>
          <p:nvPr>
            <p:ph idx="1"/>
          </p:nvPr>
        </p:nvSpPr>
        <p:spPr>
          <a:xfrm>
            <a:off x="838200" y="1419225"/>
            <a:ext cx="10515600" cy="4757738"/>
          </a:xfrm>
        </p:spPr>
        <p:txBody>
          <a:bodyPr>
            <a:normAutofit fontScale="92500" lnSpcReduction="10000"/>
          </a:bodyPr>
          <a:lstStyle/>
          <a:p>
            <a:pPr marL="0" indent="0">
              <a:buNone/>
            </a:pPr>
            <a:r>
              <a:rPr lang="en-GB" b="1" dirty="0"/>
              <a:t> </a:t>
            </a:r>
            <a:endParaRPr lang="en-GB" dirty="0"/>
          </a:p>
          <a:p>
            <a:r>
              <a:rPr lang="en-GB" dirty="0"/>
              <a:t>Duration, costs, resources, sustainability and the impact on a child’s emotional welfare were the main reasons advanced for why ‘substituted parenting’ is not considered to be desirable, feasible, or acceptable.</a:t>
            </a:r>
          </a:p>
          <a:p>
            <a:endParaRPr lang="en-GB" dirty="0"/>
          </a:p>
          <a:p>
            <a:r>
              <a:rPr lang="en-GB" dirty="0"/>
              <a:t>These perceived risks, identified in relation to ‘substituted parenting’, were either not analysed at all or were not analysed to the extent they should have been in court. </a:t>
            </a:r>
          </a:p>
          <a:p>
            <a:endParaRPr lang="en-GB" dirty="0"/>
          </a:p>
          <a:p>
            <a:r>
              <a:rPr lang="en-GB" dirty="0"/>
              <a:t>Reasons given for this omission included the theoretical nature of the potential support package i.e. the support had not been and would not be implemented in any event, so no further examination was needed.</a:t>
            </a:r>
          </a:p>
          <a:p>
            <a:endParaRPr lang="en-GB" dirty="0"/>
          </a:p>
        </p:txBody>
      </p:sp>
      <p:sp>
        <p:nvSpPr>
          <p:cNvPr id="4" name="Footer Placeholder 3">
            <a:extLst>
              <a:ext uri="{FF2B5EF4-FFF2-40B4-BE49-F238E27FC236}">
                <a16:creationId xmlns:a16="http://schemas.microsoft.com/office/drawing/2014/main" id="{306B8DC0-657A-D79A-78BA-00AA1DD72520}"/>
              </a:ext>
            </a:extLst>
          </p:cNvPr>
          <p:cNvSpPr>
            <a:spLocks noGrp="1"/>
          </p:cNvSpPr>
          <p:nvPr>
            <p:ph type="ftr" sz="quarter" idx="11"/>
          </p:nvPr>
        </p:nvSpPr>
        <p:spPr/>
        <p:txBody>
          <a:bodyPr/>
          <a:lstStyle/>
          <a:p>
            <a:r>
              <a:rPr lang="en-US"/>
              <a:t>Substituted Parenting report launch 7.6.2023</a:t>
            </a:r>
          </a:p>
        </p:txBody>
      </p:sp>
    </p:spTree>
    <p:extLst>
      <p:ext uri="{BB962C8B-B14F-4D97-AF65-F5344CB8AC3E}">
        <p14:creationId xmlns:p14="http://schemas.microsoft.com/office/powerpoint/2010/main" val="47734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03EB-AAC4-2781-90CB-C3DDE87DAE6A}"/>
              </a:ext>
            </a:extLst>
          </p:cNvPr>
          <p:cNvSpPr>
            <a:spLocks noGrp="1"/>
          </p:cNvSpPr>
          <p:nvPr>
            <p:ph type="title"/>
          </p:nvPr>
        </p:nvSpPr>
        <p:spPr/>
        <p:txBody>
          <a:bodyPr>
            <a:normAutofit/>
          </a:bodyPr>
          <a:lstStyle/>
          <a:p>
            <a:pPr algn="ctr"/>
            <a:r>
              <a:rPr lang="en-GB" dirty="0"/>
              <a:t>The term / concept </a:t>
            </a:r>
          </a:p>
        </p:txBody>
      </p:sp>
      <p:sp>
        <p:nvSpPr>
          <p:cNvPr id="3" name="Content Placeholder 2">
            <a:extLst>
              <a:ext uri="{FF2B5EF4-FFF2-40B4-BE49-F238E27FC236}">
                <a16:creationId xmlns:a16="http://schemas.microsoft.com/office/drawing/2014/main" id="{5C726822-9CE0-769B-EDDE-5AF6F5483FD5}"/>
              </a:ext>
            </a:extLst>
          </p:cNvPr>
          <p:cNvSpPr>
            <a:spLocks noGrp="1"/>
          </p:cNvSpPr>
          <p:nvPr>
            <p:ph idx="1"/>
          </p:nvPr>
        </p:nvSpPr>
        <p:spPr>
          <a:xfrm>
            <a:off x="838200" y="1781175"/>
            <a:ext cx="10515600" cy="4395788"/>
          </a:xfrm>
        </p:spPr>
        <p:txBody>
          <a:bodyPr>
            <a:normAutofit fontScale="92500" lnSpcReduction="10000"/>
          </a:bodyPr>
          <a:lstStyle/>
          <a:p>
            <a:r>
              <a:rPr lang="en-GB" dirty="0"/>
              <a:t>Origin and meaning of the term was unclear – common currency, shorthand, jargon, trump card, gobbledegook, negative, deficit-based connotations, derogatory, value-laden</a:t>
            </a:r>
          </a:p>
          <a:p>
            <a:r>
              <a:rPr lang="en-GB" dirty="0"/>
              <a:t>Other phrases included parenting by others, parenting by professionals, parenting by the state </a:t>
            </a:r>
          </a:p>
          <a:p>
            <a:r>
              <a:rPr lang="en-GB" dirty="0"/>
              <a:t>Used when, potentially, a high level of support by professionals would be needed</a:t>
            </a:r>
          </a:p>
          <a:p>
            <a:r>
              <a:rPr lang="en-GB" dirty="0"/>
              <a:t>Not clear if </a:t>
            </a:r>
            <a:r>
              <a:rPr lang="en-GB" u="sng" dirty="0"/>
              <a:t>level</a:t>
            </a:r>
            <a:r>
              <a:rPr lang="en-GB" dirty="0"/>
              <a:t> of support – length of time , number of support workers, frequency of visit etc. or </a:t>
            </a:r>
            <a:r>
              <a:rPr lang="en-GB" u="sng" dirty="0"/>
              <a:t>nature</a:t>
            </a:r>
            <a:r>
              <a:rPr lang="en-GB" dirty="0"/>
              <a:t> of support practical / other tasks was the problem</a:t>
            </a:r>
          </a:p>
          <a:p>
            <a:r>
              <a:rPr lang="en-GB" dirty="0"/>
              <a:t>Tipping point not fixed but felt to be related to the individual judge or case.</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306B8DC0-657A-D79A-78BA-00AA1DD72520}"/>
              </a:ext>
            </a:extLst>
          </p:cNvPr>
          <p:cNvSpPr>
            <a:spLocks noGrp="1"/>
          </p:cNvSpPr>
          <p:nvPr>
            <p:ph type="ftr" sz="quarter" idx="11"/>
          </p:nvPr>
        </p:nvSpPr>
        <p:spPr/>
        <p:txBody>
          <a:bodyPr/>
          <a:lstStyle/>
          <a:p>
            <a:r>
              <a:rPr lang="en-US"/>
              <a:t>Substituted Parenting report launch 7.6.2023</a:t>
            </a:r>
          </a:p>
        </p:txBody>
      </p:sp>
    </p:spTree>
    <p:extLst>
      <p:ext uri="{BB962C8B-B14F-4D97-AF65-F5344CB8AC3E}">
        <p14:creationId xmlns:p14="http://schemas.microsoft.com/office/powerpoint/2010/main" val="1860516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395C5F128FF4281D548FE9387DF5F" ma:contentTypeVersion="8" ma:contentTypeDescription="Create a new document." ma:contentTypeScope="" ma:versionID="2229bd56814db26b0d1afeb325440a93">
  <xsd:schema xmlns:xsd="http://www.w3.org/2001/XMLSchema" xmlns:xs="http://www.w3.org/2001/XMLSchema" xmlns:p="http://schemas.microsoft.com/office/2006/metadata/properties" xmlns:ns2="87de00cc-5f89-4d07-bc90-4ffb5e11df57" xmlns:ns3="8c7d3837-5566-43ce-874d-345ad78f7d99" targetNamespace="http://schemas.microsoft.com/office/2006/metadata/properties" ma:root="true" ma:fieldsID="14a15cebe8c7e4146b3c4084c0ed29ab" ns2:_="" ns3:_="">
    <xsd:import namespace="87de00cc-5f89-4d07-bc90-4ffb5e11df57"/>
    <xsd:import namespace="8c7d3837-5566-43ce-874d-345ad78f7d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e00cc-5f89-4d07-bc90-4ffb5e11df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7d3837-5566-43ce-874d-345ad78f7d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0DE575-EE66-4121-BE8F-3E7120620CE3}"/>
</file>

<file path=customXml/itemProps2.xml><?xml version="1.0" encoding="utf-8"?>
<ds:datastoreItem xmlns:ds="http://schemas.openxmlformats.org/officeDocument/2006/customXml" ds:itemID="{A410D8D3-F58A-49AD-A90B-17303D10F503}"/>
</file>

<file path=customXml/itemProps3.xml><?xml version="1.0" encoding="utf-8"?>
<ds:datastoreItem xmlns:ds="http://schemas.openxmlformats.org/officeDocument/2006/customXml" ds:itemID="{1AE2ED44-E900-4C70-B3D5-EFD550E536AA}"/>
</file>

<file path=docProps/app.xml><?xml version="1.0" encoding="utf-8"?>
<Properties xmlns="http://schemas.openxmlformats.org/officeDocument/2006/extended-properties" xmlns:vt="http://schemas.openxmlformats.org/officeDocument/2006/docPropsVTypes">
  <TotalTime>0</TotalTime>
  <Words>1894</Words>
  <Application>Microsoft Office PowerPoint</Application>
  <PresentationFormat>Widescreen</PresentationFormat>
  <Paragraphs>157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Substituted Parenting: what does this mean for parents with learning disabilities in the family court context?</vt:lpstr>
      <vt:lpstr>Why we undertook this study How we did it What we found</vt:lpstr>
      <vt:lpstr>Why we undertook this study</vt:lpstr>
      <vt:lpstr>A conclusion or a starting point?</vt:lpstr>
      <vt:lpstr>???? </vt:lpstr>
      <vt:lpstr>Good Practice Guidance on working with parents with a learning disability (2021)</vt:lpstr>
      <vt:lpstr>How we did it</vt:lpstr>
      <vt:lpstr>What we found </vt:lpstr>
      <vt:lpstr>The term / concept </vt:lpstr>
      <vt:lpstr>Generic, theoretical, non-specific</vt:lpstr>
      <vt:lpstr>Prejudicial / discriminatory practices experienced by parents with learning disabilities </vt:lpstr>
      <vt:lpstr>14 Recommendations</vt:lpstr>
      <vt:lpstr>Key message – families are entitled to a fair process</vt:lpstr>
      <vt:lpstr>Court of Appeal – February 2023</vt:lpstr>
      <vt:lpstr>Project Outputs</vt:lpstr>
      <vt:lpstr>And finally …</vt:lpstr>
      <vt:lpstr>Follow up webinar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Tilbury</dc:creator>
  <cp:lastModifiedBy>Angela Torrington</cp:lastModifiedBy>
  <cp:revision>3</cp:revision>
  <cp:lastPrinted>2023-06-07T07:41:10Z</cp:lastPrinted>
  <dcterms:created xsi:type="dcterms:W3CDTF">2023-05-05T14:50:34Z</dcterms:created>
  <dcterms:modified xsi:type="dcterms:W3CDTF">2023-06-13T13:33:32Z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0x010100CD7395C5F128FF4281D548FE9387DF5F</vt:lpwstr>
  </property>
</Properties>
</file>